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1" r:id="rId2"/>
    <p:sldId id="269" r:id="rId3"/>
    <p:sldId id="263" r:id="rId4"/>
    <p:sldId id="271" r:id="rId5"/>
    <p:sldId id="265" r:id="rId6"/>
    <p:sldId id="266" r:id="rId7"/>
    <p:sldId id="267" r:id="rId8"/>
    <p:sldId id="272" r:id="rId9"/>
    <p:sldId id="256" r:id="rId10"/>
    <p:sldId id="283" r:id="rId11"/>
    <p:sldId id="277" r:id="rId12"/>
    <p:sldId id="281" r:id="rId13"/>
    <p:sldId id="275" r:id="rId14"/>
    <p:sldId id="282" r:id="rId15"/>
    <p:sldId id="276" r:id="rId16"/>
  </p:sldIdLst>
  <p:sldSz cx="18288000" cy="13716000"/>
  <p:notesSz cx="18288000" cy="1371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lege of Business" id="{C7D7B2F3-119A-8746-A530-7AB572EB6287}">
          <p14:sldIdLst>
            <p14:sldId id="261"/>
            <p14:sldId id="269"/>
            <p14:sldId id="263"/>
            <p14:sldId id="271"/>
            <p14:sldId id="265"/>
            <p14:sldId id="266"/>
            <p14:sldId id="267"/>
            <p14:sldId id="272"/>
          </p14:sldIdLst>
        </p14:section>
        <p14:section name="Multi-College" id="{D474F86C-88B7-EC4B-B8BF-FC4833DE8A38}">
          <p14:sldIdLst>
            <p14:sldId id="256"/>
            <p14:sldId id="283"/>
            <p14:sldId id="277"/>
            <p14:sldId id="281"/>
            <p14:sldId id="275"/>
            <p14:sldId id="282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80"/>
    <p:restoredTop sz="94655"/>
  </p:normalViewPr>
  <p:slideViewPr>
    <p:cSldViewPr>
      <p:cViewPr varScale="1">
        <p:scale>
          <a:sx n="61" d="100"/>
          <a:sy n="61" d="100"/>
        </p:scale>
        <p:origin x="680" y="2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687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687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7B02A-9611-E845-B682-2EAFAFC5A17F}" type="datetimeFigureOut">
              <a:rPr lang="en-US" smtClean="0"/>
              <a:t>10/1/25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714500"/>
            <a:ext cx="6172200" cy="4629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6600825"/>
            <a:ext cx="14630400" cy="5400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028613"/>
            <a:ext cx="7924800" cy="6873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13028613"/>
            <a:ext cx="7924800" cy="6873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C38C3-288A-1C43-9002-D71B317466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9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C38C3-288A-1C43-9002-D71B317466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99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582A8-20A8-2849-AEC5-A6746A89B3E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90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0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42870" y="761723"/>
            <a:ext cx="5425440" cy="802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0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3154680"/>
            <a:ext cx="1645920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12755880"/>
            <a:ext cx="585216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12755880"/>
            <a:ext cx="420624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12755880"/>
            <a:ext cx="420624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object 3">
            <a:extLst>
              <a:ext uri="{FF2B5EF4-FFF2-40B4-BE49-F238E27FC236}">
                <a16:creationId xmlns:a16="http://schemas.microsoft.com/office/drawing/2014/main" id="{AEFBDD00-250A-4DB3-33E3-1183D99FD9E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10688596" cy="13173417"/>
          </a:xfrm>
          <a:prstGeom prst="rect">
            <a:avLst/>
          </a:prstGeom>
        </p:spPr>
      </p:pic>
      <p:sp>
        <p:nvSpPr>
          <p:cNvPr id="6" name="Red Box">
            <a:extLst>
              <a:ext uri="{FF2B5EF4-FFF2-40B4-BE49-F238E27FC236}">
                <a16:creationId xmlns:a16="http://schemas.microsoft.com/office/drawing/2014/main" id="{F89004D0-8B61-6029-B66B-5A6F727440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793717" y="4482"/>
            <a:ext cx="7504792" cy="11558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range rectangle">
            <a:extLst>
              <a:ext uri="{FF2B5EF4-FFF2-40B4-BE49-F238E27FC236}">
                <a16:creationId xmlns:a16="http://schemas.microsoft.com/office/drawing/2014/main" id="{E03E0739-5869-2F82-F45A-584B2CAA00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668000" y="4482"/>
            <a:ext cx="155448" cy="115580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ray rectangle">
            <a:extLst>
              <a:ext uri="{FF2B5EF4-FFF2-40B4-BE49-F238E27FC236}">
                <a16:creationId xmlns:a16="http://schemas.microsoft.com/office/drawing/2014/main" id="{5305F50E-0C4A-B77F-05BD-A237B8B63E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510" y="11553876"/>
            <a:ext cx="18287999" cy="21626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con 1" descr="A white dollar sign in a circle&#10;&#10;AI-generated content may be incorrect.">
            <a:extLst>
              <a:ext uri="{FF2B5EF4-FFF2-40B4-BE49-F238E27FC236}">
                <a16:creationId xmlns:a16="http://schemas.microsoft.com/office/drawing/2014/main" id="{B862A5FD-8792-4B90-80D2-8F55760FA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4" y="11928809"/>
            <a:ext cx="1471492" cy="1437941"/>
          </a:xfrm>
          <a:prstGeom prst="rect">
            <a:avLst/>
          </a:prstGeom>
        </p:spPr>
      </p:pic>
      <p:sp>
        <p:nvSpPr>
          <p:cNvPr id="5" name="Headline"/>
          <p:cNvSpPr txBox="1"/>
          <p:nvPr/>
        </p:nvSpPr>
        <p:spPr>
          <a:xfrm>
            <a:off x="11251674" y="1245476"/>
            <a:ext cx="6552238" cy="3298704"/>
          </a:xfrm>
          <a:prstGeom prst="rect">
            <a:avLst/>
          </a:prstGeom>
        </p:spPr>
        <p:txBody>
          <a:bodyPr vert="horz" wrap="square" lIns="0" tIns="245186" rIns="0" bIns="0" rtlCol="0">
            <a:spAutoFit/>
          </a:bodyPr>
          <a:lstStyle/>
          <a:p>
            <a:pPr marR="15143">
              <a:lnSpc>
                <a:spcPct val="80000"/>
              </a:lnSpc>
              <a:spcBef>
                <a:spcPts val="1931"/>
              </a:spcBef>
            </a:pPr>
            <a:r>
              <a:rPr sz="8000" b="1" spc="-85" dirty="0">
                <a:solidFill>
                  <a:srgbClr val="FFFFFF"/>
                </a:solidFill>
                <a:latin typeface="Utopia Std"/>
                <a:cs typeface="Utopia Std"/>
              </a:rPr>
              <a:t>Orumque </a:t>
            </a:r>
            <a:r>
              <a:rPr sz="8000" b="1" spc="-136" dirty="0">
                <a:solidFill>
                  <a:srgbClr val="FFFFFF"/>
                </a:solidFill>
                <a:latin typeface="Utopia Std"/>
                <a:cs typeface="Utopia Std"/>
              </a:rPr>
              <a:t>verepudis </a:t>
            </a:r>
            <a:r>
              <a:rPr sz="8000" b="1" spc="-204" dirty="0">
                <a:solidFill>
                  <a:srgbClr val="FFFFFF"/>
                </a:solidFill>
                <a:latin typeface="Utopia Std"/>
                <a:cs typeface="Utopia Std"/>
              </a:rPr>
              <a:t>sent</a:t>
            </a:r>
            <a:r>
              <a:rPr sz="8000" b="1" spc="-432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8000" b="1" spc="-250" dirty="0">
                <a:solidFill>
                  <a:srgbClr val="FFFFFF"/>
                </a:solidFill>
                <a:latin typeface="Utopia Std"/>
                <a:cs typeface="Utopia Std"/>
              </a:rPr>
              <a:t>paruptat </a:t>
            </a:r>
            <a:r>
              <a:rPr sz="8000" b="1" spc="-68" dirty="0">
                <a:solidFill>
                  <a:srgbClr val="FFFFFF"/>
                </a:solidFill>
                <a:latin typeface="Utopia Std"/>
                <a:cs typeface="Utopia Std"/>
              </a:rPr>
              <a:t>essequa</a:t>
            </a:r>
            <a:endParaRPr sz="8000" dirty="0">
              <a:latin typeface="Utopia Std"/>
              <a:cs typeface="Utopia Std"/>
            </a:endParaRPr>
          </a:p>
        </p:txBody>
      </p:sp>
      <p:sp>
        <p:nvSpPr>
          <p:cNvPr id="7" name="Sub-head/info"/>
          <p:cNvSpPr txBox="1"/>
          <p:nvPr/>
        </p:nvSpPr>
        <p:spPr>
          <a:xfrm>
            <a:off x="11316211" y="5898860"/>
            <a:ext cx="4669353" cy="2570641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800" spc="-193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May 22, 2025-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sz="3800" spc="-193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1:00</a:t>
            </a:r>
            <a:r>
              <a:rPr sz="3800" spc="-284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301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-</a:t>
            </a:r>
            <a:r>
              <a:rPr sz="3800" spc="-278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-85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5:00</a:t>
            </a:r>
            <a:r>
              <a:rPr sz="3800" spc="-278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-23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p.m.</a:t>
            </a:r>
            <a:endParaRPr sz="3800" dirty="0">
              <a:latin typeface="FreightSans Pro Medium" panose="02000606030000020004" pitchFamily="2" charset="0"/>
              <a:cs typeface="Arial"/>
            </a:endParaRPr>
          </a:p>
          <a:p>
            <a:pPr marL="14422" marR="5769">
              <a:lnSpc>
                <a:spcPct val="85000"/>
              </a:lnSpc>
              <a:spcBef>
                <a:spcPts val="437"/>
              </a:spcBef>
            </a:pPr>
            <a:r>
              <a:rPr sz="3800" spc="-28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</a:t>
            </a:r>
            <a:r>
              <a:rPr sz="3800" spc="-244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-79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Auditorium </a:t>
            </a:r>
            <a:r>
              <a:rPr sz="3800" spc="-28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</a:t>
            </a:r>
            <a:r>
              <a:rPr sz="3800" spc="-244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-23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Hall </a:t>
            </a:r>
            <a:r>
              <a:rPr sz="3800" spc="-159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Cornell</a:t>
            </a:r>
            <a:r>
              <a:rPr sz="3800" spc="-232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</a:t>
            </a:r>
            <a:r>
              <a:rPr sz="3800" spc="-11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University</a:t>
            </a:r>
            <a:endParaRPr sz="3800" dirty="0">
              <a:latin typeface="FreightSans Pro Medium" panose="02000606030000020004" pitchFamily="2" charset="0"/>
              <a:cs typeface="Arial"/>
            </a:endParaRPr>
          </a:p>
          <a:p>
            <a:pPr marL="14422" marR="107445">
              <a:spcBef>
                <a:spcPts val="1129"/>
              </a:spcBef>
            </a:pPr>
            <a:r>
              <a:rPr sz="2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Reception to follow in the Beck Center Atrium, Statler Hall</a:t>
            </a:r>
            <a:endParaRPr sz="2400" dirty="0">
              <a:latin typeface="FreightSans Pro Medium" panose="02000606030000020004" pitchFamily="2" charset="0"/>
              <a:cs typeface="Arial"/>
            </a:endParaRPr>
          </a:p>
        </p:txBody>
      </p:sp>
      <p:sp>
        <p:nvSpPr>
          <p:cNvPr id="16" name="Info 1">
            <a:extLst>
              <a:ext uri="{FF2B5EF4-FFF2-40B4-BE49-F238E27FC236}">
                <a16:creationId xmlns:a16="http://schemas.microsoft.com/office/drawing/2014/main" id="{1B8A1966-A6A4-28D8-1AC3-BD20BB6858EE}"/>
              </a:ext>
            </a:extLst>
          </p:cNvPr>
          <p:cNvSpPr txBox="1"/>
          <p:nvPr/>
        </p:nvSpPr>
        <p:spPr>
          <a:xfrm>
            <a:off x="2346430" y="12075223"/>
            <a:ext cx="3093222" cy="1098194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PRIZES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$10,000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0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(across winning teams)</a:t>
            </a:r>
            <a:endParaRPr sz="2000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24" name="Icon 2" descr="A group of people with a light bulb and a black background&#10;&#10;AI-generated content may be incorrect.">
            <a:extLst>
              <a:ext uri="{FF2B5EF4-FFF2-40B4-BE49-F238E27FC236}">
                <a16:creationId xmlns:a16="http://schemas.microsoft.com/office/drawing/2014/main" id="{255DB61C-376B-ADC4-4C0C-38B82EAA4F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26" y="11928810"/>
            <a:ext cx="1413974" cy="1437939"/>
          </a:xfrm>
          <a:prstGeom prst="rect">
            <a:avLst/>
          </a:prstGeom>
        </p:spPr>
      </p:pic>
      <p:sp>
        <p:nvSpPr>
          <p:cNvPr id="17" name="Info 2">
            <a:extLst>
              <a:ext uri="{FF2B5EF4-FFF2-40B4-BE49-F238E27FC236}">
                <a16:creationId xmlns:a16="http://schemas.microsoft.com/office/drawing/2014/main" id="{69F19B47-032F-BFBB-E82D-96F11ACA5F07}"/>
              </a:ext>
            </a:extLst>
          </p:cNvPr>
          <p:cNvSpPr txBox="1"/>
          <p:nvPr/>
        </p:nvSpPr>
        <p:spPr>
          <a:xfrm>
            <a:off x="8602294" y="12075223"/>
            <a:ext cx="3093222" cy="120745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ENTRIES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Undergraduate,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MBA students</a:t>
            </a:r>
            <a:endParaRPr lang="en-US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32" name="Icon 3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386425BC-54B0-2498-701C-15CE21E6BE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269" y="11826808"/>
            <a:ext cx="1641942" cy="1641942"/>
          </a:xfrm>
          <a:prstGeom prst="rect">
            <a:avLst/>
          </a:prstGeom>
        </p:spPr>
      </p:pic>
      <p:pic>
        <p:nvPicPr>
          <p:cNvPr id="39" name="Logo">
            <a:extLst>
              <a:ext uri="{FF2B5EF4-FFF2-40B4-BE49-F238E27FC236}">
                <a16:creationId xmlns:a16="http://schemas.microsoft.com/office/drawing/2014/main" id="{4C16104A-1DFE-6382-DED1-3F23E66FBA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408" y="10180229"/>
            <a:ext cx="6615168" cy="916448"/>
          </a:xfrm>
          <a:prstGeom prst="rect">
            <a:avLst/>
          </a:prstGeom>
        </p:spPr>
      </p:pic>
      <p:sp>
        <p:nvSpPr>
          <p:cNvPr id="18" name="Info 3">
            <a:extLst>
              <a:ext uri="{FF2B5EF4-FFF2-40B4-BE49-F238E27FC236}">
                <a16:creationId xmlns:a16="http://schemas.microsoft.com/office/drawing/2014/main" id="{9185099C-D61E-983C-E96C-9778A8151BCD}"/>
              </a:ext>
            </a:extLst>
          </p:cNvPr>
          <p:cNvSpPr txBox="1"/>
          <p:nvPr/>
        </p:nvSpPr>
        <p:spPr>
          <a:xfrm>
            <a:off x="14418106" y="12075223"/>
            <a:ext cx="3093222" cy="125977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JUDGING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AND AWARDS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6:00 pm</a:t>
            </a:r>
          </a:p>
        </p:txBody>
      </p:sp>
      <p:sp>
        <p:nvSpPr>
          <p:cNvPr id="2" name="Sub-head/info">
            <a:extLst>
              <a:ext uri="{FF2B5EF4-FFF2-40B4-BE49-F238E27FC236}">
                <a16:creationId xmlns:a16="http://schemas.microsoft.com/office/drawing/2014/main" id="{38364FB5-D302-4804-D490-FD9D66B03ED9}"/>
              </a:ext>
            </a:extLst>
          </p:cNvPr>
          <p:cNvSpPr txBox="1"/>
          <p:nvPr/>
        </p:nvSpPr>
        <p:spPr>
          <a:xfrm>
            <a:off x="11307408" y="908127"/>
            <a:ext cx="6162084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latin typeface="FreightSans Pro Semibold" panose="02000606030000020004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EF9A1-EA7F-F2A3-4529-434566A43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3DBB2482-0807-93FE-ED94-81DBFA41A7B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B152F6CF-DD35-8BAC-166B-528AAFDFD0A2}"/>
              </a:ext>
            </a:extLst>
          </p:cNvPr>
          <p:cNvSpPr txBox="1"/>
          <p:nvPr/>
        </p:nvSpPr>
        <p:spPr>
          <a:xfrm>
            <a:off x="1021434" y="783892"/>
            <a:ext cx="7565469" cy="5208710"/>
          </a:xfrm>
          <a:prstGeom prst="rect">
            <a:avLst/>
          </a:prstGeom>
        </p:spPr>
        <p:txBody>
          <a:bodyPr vert="horz" wrap="square" lIns="0" tIns="19471" rIns="0" bIns="0" rtlCol="0">
            <a:spAutoFit/>
          </a:bodyPr>
          <a:lstStyle/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sz="11129" b="1" spc="-238" dirty="0">
                <a:solidFill>
                  <a:srgbClr val="FFFFFF"/>
                </a:solidFill>
                <a:latin typeface="Utopia Std"/>
                <a:cs typeface="Utopia Std"/>
              </a:rPr>
              <a:t>Edit</a:t>
            </a:r>
            <a:r>
              <a:rPr sz="11129" b="1" spc="-521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3" dirty="0">
                <a:solidFill>
                  <a:srgbClr val="FFFFFF"/>
                </a:solidFill>
                <a:latin typeface="Utopia Std"/>
                <a:cs typeface="Utopia Std"/>
              </a:rPr>
              <a:t>sitia</a:t>
            </a:r>
            <a:endParaRPr sz="11129" dirty="0">
              <a:latin typeface="Utopia Std"/>
              <a:cs typeface="Utopia Std"/>
            </a:endParaRPr>
          </a:p>
          <a:p>
            <a:pPr marL="14422">
              <a:lnSpc>
                <a:spcPts val="9948"/>
              </a:lnSpc>
            </a:pPr>
            <a:r>
              <a:rPr lang="en-US" sz="11129" b="1" spc="-34" dirty="0" err="1">
                <a:solidFill>
                  <a:srgbClr val="FFFFFF"/>
                </a:solidFill>
                <a:latin typeface="Utopia Std"/>
                <a:cs typeface="Utopia Std"/>
              </a:rPr>
              <a:t>N</a:t>
            </a:r>
            <a:r>
              <a:rPr sz="11129" b="1" spc="-34" dirty="0" err="1">
                <a:solidFill>
                  <a:srgbClr val="FFFFFF"/>
                </a:solidFill>
                <a:latin typeface="Utopia Std"/>
                <a:cs typeface="Utopia Std"/>
              </a:rPr>
              <a:t>onsed</a:t>
            </a:r>
            <a:r>
              <a:rPr lang="en-US" sz="11129" dirty="0">
                <a:latin typeface="Utopia Std"/>
                <a:cs typeface="Utopia Std"/>
              </a:rPr>
              <a:t> </a:t>
            </a:r>
            <a:r>
              <a:rPr sz="11129" b="1" spc="-238" dirty="0" err="1">
                <a:solidFill>
                  <a:srgbClr val="FFFFFF"/>
                </a:solidFill>
                <a:latin typeface="Utopia Std"/>
                <a:cs typeface="Utopia Std"/>
              </a:rPr>
              <a:t>quam</a:t>
            </a:r>
            <a:r>
              <a:rPr sz="11129" b="1" spc="-528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10" dirty="0">
                <a:solidFill>
                  <a:srgbClr val="FFFFFF"/>
                </a:solidFill>
                <a:latin typeface="Utopia Std"/>
                <a:cs typeface="Utopia Std"/>
              </a:rPr>
              <a:t>que </a:t>
            </a:r>
            <a:r>
              <a:rPr sz="11129" b="1" spc="-288" dirty="0">
                <a:solidFill>
                  <a:srgbClr val="FFFFFF"/>
                </a:solidFill>
                <a:latin typeface="Utopia Std"/>
                <a:cs typeface="Utopia Std"/>
              </a:rPr>
              <a:t>vent</a:t>
            </a:r>
            <a:r>
              <a:rPr sz="11129" b="1" spc="-517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8" dirty="0">
                <a:solidFill>
                  <a:srgbClr val="FFFFFF"/>
                </a:solidFill>
                <a:latin typeface="Utopia Std"/>
                <a:cs typeface="Utopia Std"/>
              </a:rPr>
              <a:t>qu</a:t>
            </a:r>
            <a:endParaRPr sz="11129" dirty="0">
              <a:latin typeface="Utopia Std"/>
              <a:cs typeface="Utopia Std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0B25009-85D5-01D0-C085-2B5F44DB445E}"/>
              </a:ext>
            </a:extLst>
          </p:cNvPr>
          <p:cNvSpPr txBox="1"/>
          <p:nvPr/>
        </p:nvSpPr>
        <p:spPr>
          <a:xfrm>
            <a:off x="1044447" y="6613644"/>
            <a:ext cx="4685568" cy="3130651"/>
          </a:xfrm>
          <a:prstGeom prst="rect">
            <a:avLst/>
          </a:prstGeom>
        </p:spPr>
        <p:txBody>
          <a:bodyPr vert="horz" wrap="square" lIns="0" tIns="13702" rIns="0" bIns="0" rtlCol="0">
            <a:spAutoFit/>
          </a:bodyPr>
          <a:lstStyle/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lang="en-US" sz="4599" b="1" spc="-232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May 22, 2024</a:t>
            </a:r>
          </a:p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sz="4599" b="1" spc="-232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1:00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318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-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9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5:00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p.m.</a:t>
            </a:r>
            <a:endParaRPr sz="4599" b="1" dirty="0">
              <a:latin typeface="FreightSans Pro Bold" panose="02000606030000020004" pitchFamily="2" charset="0"/>
              <a:cs typeface="Arial"/>
            </a:endParaRPr>
          </a:p>
          <a:p>
            <a:pPr marL="14422" marR="5769">
              <a:lnSpc>
                <a:spcPts val="4724"/>
              </a:lnSpc>
              <a:spcBef>
                <a:spcPts val="464"/>
              </a:spcBef>
              <a:tabLst>
                <a:tab pos="3764894" algn="l"/>
              </a:tabLst>
            </a:pPr>
            <a:r>
              <a:rPr sz="4599" b="1" spc="-34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Statler</a:t>
            </a:r>
            <a:r>
              <a:rPr sz="4599" b="1" spc="-25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9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Auditorium </a:t>
            </a:r>
            <a:r>
              <a:rPr sz="4599" b="1" spc="-34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Statler</a:t>
            </a:r>
            <a:r>
              <a:rPr sz="4599" b="1" spc="-25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Hall </a:t>
            </a:r>
            <a:r>
              <a:rPr sz="4599" b="1" spc="-17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Cornell</a:t>
            </a:r>
            <a:r>
              <a:rPr sz="4599" b="1" spc="-256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Univ</a:t>
            </a:r>
            <a:r>
              <a:rPr lang="en-US"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er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sity</a:t>
            </a:r>
            <a:endParaRPr sz="4599" b="1" dirty="0">
              <a:latin typeface="FreightSans Pro Bold" panose="02000606030000020004" pitchFamily="2" charset="0"/>
              <a:cs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0616F3-8F15-C067-7BE1-83B11032346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9542914"/>
            <a:ext cx="17584286" cy="1963286"/>
            <a:chOff x="0" y="9542914"/>
            <a:chExt cx="17584286" cy="196328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4398DA6-7AB6-9FBF-9731-0A72C3AA11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0" y="10524557"/>
              <a:ext cx="16036900" cy="0"/>
            </a:xfrm>
            <a:prstGeom prst="line">
              <a:avLst/>
            </a:prstGeom>
            <a:ln w="53975" cap="rnd" cmpd="sng" algn="ctr">
              <a:solidFill>
                <a:schemeClr val="tx2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C7D6777-9BEA-558B-022D-2D64B1925D5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621000" y="9542914"/>
              <a:ext cx="1963286" cy="1963286"/>
            </a:xfrm>
            <a:prstGeom prst="rect">
              <a:avLst/>
            </a:prstGeom>
          </p:spPr>
        </p:pic>
      </p:grpSp>
      <p:pic>
        <p:nvPicPr>
          <p:cNvPr id="5" name="Picture 23">
            <a:extLst>
              <a:ext uri="{FF2B5EF4-FFF2-40B4-BE49-F238E27FC236}">
                <a16:creationId xmlns:a16="http://schemas.microsoft.com/office/drawing/2014/main" id="{F9E01DB9-F0E8-3C32-820A-9511F0C81B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2000" y="11720151"/>
            <a:ext cx="1462449" cy="1462449"/>
          </a:xfrm>
          <a:prstGeom prst="rect">
            <a:avLst/>
          </a:prstGeom>
        </p:spPr>
      </p:pic>
      <p:sp>
        <p:nvSpPr>
          <p:cNvPr id="6" name="Sub-head/info">
            <a:extLst>
              <a:ext uri="{FF2B5EF4-FFF2-40B4-BE49-F238E27FC236}">
                <a16:creationId xmlns:a16="http://schemas.microsoft.com/office/drawing/2014/main" id="{C4E4063B-CFBB-0701-8F55-D3B0DAF9DA74}"/>
              </a:ext>
            </a:extLst>
          </p:cNvPr>
          <p:cNvSpPr txBox="1"/>
          <p:nvPr/>
        </p:nvSpPr>
        <p:spPr>
          <a:xfrm>
            <a:off x="4724400" y="11811857"/>
            <a:ext cx="12716540" cy="13144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  <p:extLst>
      <p:ext uri="{BB962C8B-B14F-4D97-AF65-F5344CB8AC3E}">
        <p14:creationId xmlns:p14="http://schemas.microsoft.com/office/powerpoint/2010/main" val="1566753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143"/>
            <a:ext cx="18288000" cy="11440909"/>
          </a:xfrm>
          <a:prstGeom prst="rect">
            <a:avLst/>
          </a:prstGeom>
        </p:spPr>
      </p:pic>
      <p:sp>
        <p:nvSpPr>
          <p:cNvPr id="9" name="Red Box">
            <a:extLst>
              <a:ext uri="{FF2B5EF4-FFF2-40B4-BE49-F238E27FC236}">
                <a16:creationId xmlns:a16="http://schemas.microsoft.com/office/drawing/2014/main" id="{77CFB202-4995-9264-A3B4-02F553A153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458346" y="761999"/>
            <a:ext cx="10463530" cy="96774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d Box">
            <a:extLst>
              <a:ext uri="{FF2B5EF4-FFF2-40B4-BE49-F238E27FC236}">
                <a16:creationId xmlns:a16="http://schemas.microsoft.com/office/drawing/2014/main" id="{ABCFCE5F-0034-F18E-8B0C-47AF753436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458" y="11310321"/>
            <a:ext cx="18285542" cy="24056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bject 6"/>
          <p:cNvSpPr txBox="1"/>
          <p:nvPr/>
        </p:nvSpPr>
        <p:spPr>
          <a:xfrm>
            <a:off x="8020956" y="1313007"/>
            <a:ext cx="88671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FFFFFF"/>
                </a:solidFill>
                <a:latin typeface="FreightSans Pro Book" panose="02000606030000020004" pitchFamily="2" charset="0"/>
                <a:cs typeface="Arial"/>
              </a:rPr>
              <a:t>COLLEGE OF AGRICULTURE AND LIFE SCIENCES (CALS)</a:t>
            </a:r>
            <a:endParaRPr sz="3000" dirty="0">
              <a:latin typeface="FreightSans Pro Book" panose="02000606030000020004" pitchFamily="2" charset="0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020957" y="1605107"/>
            <a:ext cx="7778750" cy="3283015"/>
          </a:xfrm>
          <a:prstGeom prst="rect">
            <a:avLst/>
          </a:prstGeom>
        </p:spPr>
        <p:txBody>
          <a:bodyPr vert="horz" wrap="square" lIns="0" tIns="396240" rIns="0" bIns="0" rtlCol="0">
            <a:spAutoFit/>
          </a:bodyPr>
          <a:lstStyle/>
          <a:p>
            <a:pPr marL="12700" marR="5080">
              <a:lnSpc>
                <a:spcPct val="78300"/>
              </a:lnSpc>
              <a:spcBef>
                <a:spcPts val="3120"/>
              </a:spcBef>
            </a:pPr>
            <a:r>
              <a:rPr sz="11600" dirty="0">
                <a:solidFill>
                  <a:srgbClr val="FFFFFF"/>
                </a:solidFill>
                <a:latin typeface="Utopia Std Caption" panose="02040603060506020204" pitchFamily="18" charset="77"/>
              </a:rPr>
              <a:t>Beekeeping Lecture</a:t>
            </a:r>
            <a:endParaRPr sz="11600" dirty="0">
              <a:latin typeface="Utopia Std Caption" panose="02040603060506020204" pitchFamily="18" charset="77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33656" y="8001000"/>
            <a:ext cx="1707541" cy="1651000"/>
          </a:xfrm>
          <a:prstGeom prst="rect">
            <a:avLst/>
          </a:prstGeom>
        </p:spPr>
      </p:pic>
      <p:sp>
        <p:nvSpPr>
          <p:cNvPr id="13" name="object 13">
            <a:extLst>
              <a:ext uri="{FF2B5EF4-FFF2-40B4-BE49-F238E27FC236}">
                <a16:creationId xmlns:a16="http://schemas.microsoft.com/office/drawing/2014/main" id="{00697A95-AAF3-5A0E-C58D-C68E7B240161}"/>
              </a:ext>
            </a:extLst>
          </p:cNvPr>
          <p:cNvSpPr txBox="1"/>
          <p:nvPr/>
        </p:nvSpPr>
        <p:spPr>
          <a:xfrm>
            <a:off x="8033656" y="4737729"/>
            <a:ext cx="8867140" cy="2107444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Immerse yourself in the life of bees! Join Senior Lecturer Heather Grab on Thursday, February 19 in the lab in </a:t>
            </a:r>
            <a:r>
              <a:rPr lang="en-US" sz="3400" dirty="0" err="1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Comstack</a:t>
            </a: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 Hall for a first-hand look at these amazing insects.</a:t>
            </a: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6F59A4B2-06AF-949D-10D9-2499C7ABCCBE}"/>
              </a:ext>
            </a:extLst>
          </p:cNvPr>
          <p:cNvSpPr txBox="1"/>
          <p:nvPr/>
        </p:nvSpPr>
        <p:spPr>
          <a:xfrm>
            <a:off x="10293284" y="8006127"/>
            <a:ext cx="5598897" cy="1738113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spcBef>
                <a:spcPts val="114"/>
              </a:spcBef>
            </a:pPr>
            <a:r>
              <a:rPr sz="2800" dirty="0">
                <a:solidFill>
                  <a:srgbClr val="FFFFFF"/>
                </a:solidFill>
                <a:latin typeface="Utopia Std Display" panose="02040603060506020204" pitchFamily="18" charset="77"/>
                <a:cs typeface="Arial"/>
              </a:rPr>
              <a:t>Thursday, February 19</a:t>
            </a:r>
            <a:endParaRPr sz="2800" dirty="0">
              <a:latin typeface="Utopia Std Display" panose="02040603060506020204" pitchFamily="18" charset="77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2800" dirty="0">
                <a:solidFill>
                  <a:srgbClr val="FFFFFF"/>
                </a:solidFill>
                <a:latin typeface="Utopia Std Display" panose="02040603060506020204" pitchFamily="18" charset="77"/>
                <a:cs typeface="Arial"/>
              </a:rPr>
              <a:t>9:00 - 11:00 a.m.</a:t>
            </a:r>
            <a:endParaRPr sz="2800" dirty="0">
              <a:latin typeface="Utopia Std Display" panose="02040603060506020204" pitchFamily="18" charset="77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2800" dirty="0">
                <a:solidFill>
                  <a:srgbClr val="FFFFFF"/>
                </a:solidFill>
                <a:latin typeface="Utopia Std Display" panose="02040603060506020204" pitchFamily="18" charset="77"/>
                <a:cs typeface="Arial"/>
              </a:rPr>
              <a:t>11:00 a.m. - 1:00 p.m.</a:t>
            </a:r>
            <a:endParaRPr sz="2800" dirty="0">
              <a:latin typeface="Utopia Std Display" panose="02040603060506020204" pitchFamily="18" charset="77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2800" dirty="0">
                <a:solidFill>
                  <a:srgbClr val="FFFFFF"/>
                </a:solidFill>
                <a:latin typeface="Utopia Std Display" panose="02040603060506020204" pitchFamily="18" charset="77"/>
                <a:cs typeface="Arial"/>
              </a:rPr>
              <a:t>Statler Hotel Amphitheater</a:t>
            </a:r>
            <a:endParaRPr sz="2800" dirty="0">
              <a:latin typeface="Utopia Std Display" panose="02040603060506020204" pitchFamily="18" charset="77"/>
              <a:cs typeface="Arial"/>
            </a:endParaRPr>
          </a:p>
        </p:txBody>
      </p:sp>
      <p:pic>
        <p:nvPicPr>
          <p:cNvPr id="2" name="Picture 23">
            <a:extLst>
              <a:ext uri="{FF2B5EF4-FFF2-40B4-BE49-F238E27FC236}">
                <a16:creationId xmlns:a16="http://schemas.microsoft.com/office/drawing/2014/main" id="{5FE9E0FB-8AA1-F022-18D4-D196C49B2B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2000" y="11720151"/>
            <a:ext cx="1462449" cy="1462449"/>
          </a:xfrm>
          <a:prstGeom prst="rect">
            <a:avLst/>
          </a:prstGeom>
        </p:spPr>
      </p:pic>
      <p:sp>
        <p:nvSpPr>
          <p:cNvPr id="4" name="Sub-head/info">
            <a:extLst>
              <a:ext uri="{FF2B5EF4-FFF2-40B4-BE49-F238E27FC236}">
                <a16:creationId xmlns:a16="http://schemas.microsoft.com/office/drawing/2014/main" id="{6EAF71A5-567E-59B5-A0A7-A7C9C6F60FC6}"/>
              </a:ext>
            </a:extLst>
          </p:cNvPr>
          <p:cNvSpPr txBox="1"/>
          <p:nvPr/>
        </p:nvSpPr>
        <p:spPr>
          <a:xfrm>
            <a:off x="4724400" y="11811857"/>
            <a:ext cx="12716540" cy="13144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0A7E3-DF37-9980-D792-573205957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3">
            <a:extLst>
              <a:ext uri="{FF2B5EF4-FFF2-40B4-BE49-F238E27FC236}">
                <a16:creationId xmlns:a16="http://schemas.microsoft.com/office/drawing/2014/main" id="{DC639F2A-2DCB-AC9B-4F8B-5C0B3113327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76"/>
            <a:ext cx="7444864" cy="13707923"/>
          </a:xfrm>
          <a:prstGeom prst="rect">
            <a:avLst/>
          </a:prstGeom>
        </p:spPr>
      </p:pic>
      <p:sp>
        <p:nvSpPr>
          <p:cNvPr id="10" name="Red Box">
            <a:extLst>
              <a:ext uri="{FF2B5EF4-FFF2-40B4-BE49-F238E27FC236}">
                <a16:creationId xmlns:a16="http://schemas.microsoft.com/office/drawing/2014/main" id="{9EB7D960-2D97-4A5B-2361-9E9812DDFE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244250"/>
            <a:ext cx="7848600" cy="3471750"/>
          </a:xfrm>
          <a:prstGeom prst="rect">
            <a:avLst/>
          </a:prstGeom>
          <a:solidFill>
            <a:schemeClr val="tx1">
              <a:alpha val="4992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d Box">
            <a:extLst>
              <a:ext uri="{FF2B5EF4-FFF2-40B4-BE49-F238E27FC236}">
                <a16:creationId xmlns:a16="http://schemas.microsoft.com/office/drawing/2014/main" id="{1CA35123-7B70-68B5-D4F9-3E2AA5A83F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444268" y="8898"/>
            <a:ext cx="10843731" cy="137071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4DFD975A-965D-DDA2-C8BD-FD61D3CA90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29037" y="12"/>
            <a:ext cx="14459585" cy="13716000"/>
          </a:xfrm>
          <a:custGeom>
            <a:avLst/>
            <a:gdLst/>
            <a:ahLst/>
            <a:cxnLst/>
            <a:rect l="l" t="t" r="r" b="b"/>
            <a:pathLst>
              <a:path w="14459585" h="13716000">
                <a:moveTo>
                  <a:pt x="2709189" y="11191977"/>
                </a:moveTo>
                <a:lnTo>
                  <a:pt x="2169579" y="10284981"/>
                </a:lnTo>
                <a:lnTo>
                  <a:pt x="2154047" y="10258869"/>
                </a:lnTo>
                <a:lnTo>
                  <a:pt x="159766" y="10284981"/>
                </a:lnTo>
                <a:lnTo>
                  <a:pt x="100711" y="10269982"/>
                </a:lnTo>
                <a:lnTo>
                  <a:pt x="57061" y="10227462"/>
                </a:lnTo>
                <a:lnTo>
                  <a:pt x="28702" y="10179799"/>
                </a:lnTo>
                <a:lnTo>
                  <a:pt x="0" y="10231044"/>
                </a:lnTo>
                <a:lnTo>
                  <a:pt x="1738553" y="11204689"/>
                </a:lnTo>
                <a:lnTo>
                  <a:pt x="2709189" y="11191977"/>
                </a:lnTo>
                <a:close/>
              </a:path>
              <a:path w="14459585" h="13716000">
                <a:moveTo>
                  <a:pt x="2907055" y="6196850"/>
                </a:moveTo>
                <a:lnTo>
                  <a:pt x="2573401" y="5635930"/>
                </a:lnTo>
                <a:lnTo>
                  <a:pt x="2042845" y="6583299"/>
                </a:lnTo>
                <a:lnTo>
                  <a:pt x="2376525" y="7144182"/>
                </a:lnTo>
                <a:lnTo>
                  <a:pt x="2907055" y="6196850"/>
                </a:lnTo>
                <a:close/>
              </a:path>
              <a:path w="14459585" h="13716000">
                <a:moveTo>
                  <a:pt x="3200298" y="12023306"/>
                </a:moveTo>
                <a:lnTo>
                  <a:pt x="3060014" y="11787505"/>
                </a:lnTo>
                <a:lnTo>
                  <a:pt x="3030842" y="11747068"/>
                </a:lnTo>
                <a:lnTo>
                  <a:pt x="2995599" y="11712867"/>
                </a:lnTo>
                <a:lnTo>
                  <a:pt x="2955264" y="11685461"/>
                </a:lnTo>
                <a:lnTo>
                  <a:pt x="2910827" y="11665382"/>
                </a:lnTo>
                <a:lnTo>
                  <a:pt x="2863253" y="11653203"/>
                </a:lnTo>
                <a:lnTo>
                  <a:pt x="2813545" y="11649469"/>
                </a:lnTo>
                <a:lnTo>
                  <a:pt x="2539174" y="11653050"/>
                </a:lnTo>
                <a:lnTo>
                  <a:pt x="3200298" y="12023306"/>
                </a:lnTo>
                <a:close/>
              </a:path>
              <a:path w="14459585" h="13716000">
                <a:moveTo>
                  <a:pt x="8704212" y="8844953"/>
                </a:moveTo>
                <a:lnTo>
                  <a:pt x="8699386" y="8796426"/>
                </a:lnTo>
                <a:lnTo>
                  <a:pt x="8686152" y="8749144"/>
                </a:lnTo>
                <a:lnTo>
                  <a:pt x="8664537" y="8704212"/>
                </a:lnTo>
                <a:lnTo>
                  <a:pt x="7137209" y="6137021"/>
                </a:lnTo>
                <a:lnTo>
                  <a:pt x="6606756" y="7084187"/>
                </a:lnTo>
                <a:lnTo>
                  <a:pt x="5560898" y="5326240"/>
                </a:lnTo>
                <a:lnTo>
                  <a:pt x="5080152" y="4518203"/>
                </a:lnTo>
                <a:lnTo>
                  <a:pt x="5050993" y="4477766"/>
                </a:lnTo>
                <a:lnTo>
                  <a:pt x="5015750" y="4443577"/>
                </a:lnTo>
                <a:lnTo>
                  <a:pt x="4975415" y="4416158"/>
                </a:lnTo>
                <a:lnTo>
                  <a:pt x="4930965" y="4396092"/>
                </a:lnTo>
                <a:lnTo>
                  <a:pt x="4883391" y="4383913"/>
                </a:lnTo>
                <a:lnTo>
                  <a:pt x="4833683" y="4380166"/>
                </a:lnTo>
                <a:lnTo>
                  <a:pt x="3265157" y="4400702"/>
                </a:lnTo>
                <a:lnTo>
                  <a:pt x="2734640" y="5348021"/>
                </a:lnTo>
                <a:lnTo>
                  <a:pt x="4398276" y="5326240"/>
                </a:lnTo>
                <a:lnTo>
                  <a:pt x="4429049" y="5329923"/>
                </a:lnTo>
                <a:lnTo>
                  <a:pt x="4457357" y="5341251"/>
                </a:lnTo>
                <a:lnTo>
                  <a:pt x="4481792" y="5359463"/>
                </a:lnTo>
                <a:lnTo>
                  <a:pt x="4500981" y="5383771"/>
                </a:lnTo>
                <a:lnTo>
                  <a:pt x="5521083" y="7098398"/>
                </a:lnTo>
                <a:lnTo>
                  <a:pt x="6606743" y="7084212"/>
                </a:lnTo>
                <a:lnTo>
                  <a:pt x="7627493" y="8800173"/>
                </a:lnTo>
                <a:lnTo>
                  <a:pt x="7634135" y="8813178"/>
                </a:lnTo>
                <a:lnTo>
                  <a:pt x="7639037" y="8826741"/>
                </a:lnTo>
                <a:lnTo>
                  <a:pt x="7642225" y="8840686"/>
                </a:lnTo>
                <a:lnTo>
                  <a:pt x="7643711" y="8854846"/>
                </a:lnTo>
                <a:lnTo>
                  <a:pt x="4680293" y="8893632"/>
                </a:lnTo>
                <a:lnTo>
                  <a:pt x="4630686" y="8898674"/>
                </a:lnTo>
                <a:lnTo>
                  <a:pt x="4583455" y="8912098"/>
                </a:lnTo>
                <a:lnTo>
                  <a:pt x="4539551" y="8933332"/>
                </a:lnTo>
                <a:lnTo>
                  <a:pt x="4499953" y="8961793"/>
                </a:lnTo>
                <a:lnTo>
                  <a:pt x="4465612" y="8996896"/>
                </a:lnTo>
                <a:lnTo>
                  <a:pt x="4437519" y="9038082"/>
                </a:lnTo>
                <a:lnTo>
                  <a:pt x="2978620" y="11643144"/>
                </a:lnTo>
                <a:lnTo>
                  <a:pt x="4064279" y="11628920"/>
                </a:lnTo>
                <a:lnTo>
                  <a:pt x="5039144" y="9888182"/>
                </a:lnTo>
                <a:lnTo>
                  <a:pt x="5057711" y="9863379"/>
                </a:lnTo>
                <a:lnTo>
                  <a:pt x="5081663" y="9844532"/>
                </a:lnTo>
                <a:lnTo>
                  <a:pt x="5109642" y="9832467"/>
                </a:lnTo>
                <a:lnTo>
                  <a:pt x="5140299" y="9827984"/>
                </a:lnTo>
                <a:lnTo>
                  <a:pt x="7133907" y="9801885"/>
                </a:lnTo>
                <a:lnTo>
                  <a:pt x="6653835" y="10659262"/>
                </a:lnTo>
                <a:lnTo>
                  <a:pt x="7208964" y="11592382"/>
                </a:lnTo>
                <a:lnTo>
                  <a:pt x="7209053" y="11592230"/>
                </a:lnTo>
                <a:lnTo>
                  <a:pt x="8668220" y="8986685"/>
                </a:lnTo>
                <a:lnTo>
                  <a:pt x="8688654" y="8941206"/>
                </a:lnTo>
                <a:lnTo>
                  <a:pt x="8700643" y="8893594"/>
                </a:lnTo>
                <a:lnTo>
                  <a:pt x="8704212" y="8844953"/>
                </a:lnTo>
                <a:close/>
              </a:path>
              <a:path w="14459585" h="13716000">
                <a:moveTo>
                  <a:pt x="9560065" y="12972733"/>
                </a:moveTo>
                <a:lnTo>
                  <a:pt x="6575933" y="13011811"/>
                </a:lnTo>
                <a:lnTo>
                  <a:pt x="6526339" y="13016852"/>
                </a:lnTo>
                <a:lnTo>
                  <a:pt x="6479095" y="13030276"/>
                </a:lnTo>
                <a:lnTo>
                  <a:pt x="6435191" y="13051498"/>
                </a:lnTo>
                <a:lnTo>
                  <a:pt x="6395593" y="13079959"/>
                </a:lnTo>
                <a:lnTo>
                  <a:pt x="6361252" y="13115062"/>
                </a:lnTo>
                <a:lnTo>
                  <a:pt x="6333147" y="13156248"/>
                </a:lnTo>
                <a:lnTo>
                  <a:pt x="6068174" y="13629399"/>
                </a:lnTo>
                <a:lnTo>
                  <a:pt x="6222809" y="13715987"/>
                </a:lnTo>
                <a:lnTo>
                  <a:pt x="9143822" y="13715987"/>
                </a:lnTo>
                <a:lnTo>
                  <a:pt x="9560065" y="12972733"/>
                </a:lnTo>
                <a:close/>
              </a:path>
              <a:path w="14459585" h="13716000">
                <a:moveTo>
                  <a:pt x="10576243" y="0"/>
                </a:moveTo>
                <a:lnTo>
                  <a:pt x="9498520" y="0"/>
                </a:lnTo>
                <a:lnTo>
                  <a:pt x="9395676" y="183629"/>
                </a:lnTo>
                <a:lnTo>
                  <a:pt x="10481348" y="169430"/>
                </a:lnTo>
                <a:lnTo>
                  <a:pt x="10576243" y="0"/>
                </a:lnTo>
                <a:close/>
              </a:path>
              <a:path w="14459585" h="13716000">
                <a:moveTo>
                  <a:pt x="11645697" y="13715987"/>
                </a:moveTo>
                <a:lnTo>
                  <a:pt x="10921797" y="12499226"/>
                </a:lnTo>
                <a:lnTo>
                  <a:pt x="10441051" y="11691176"/>
                </a:lnTo>
                <a:lnTo>
                  <a:pt x="10411892" y="11650751"/>
                </a:lnTo>
                <a:lnTo>
                  <a:pt x="10376649" y="11616550"/>
                </a:lnTo>
                <a:lnTo>
                  <a:pt x="10336314" y="11589144"/>
                </a:lnTo>
                <a:lnTo>
                  <a:pt x="10291877" y="11569078"/>
                </a:lnTo>
                <a:lnTo>
                  <a:pt x="10244303" y="11556898"/>
                </a:lnTo>
                <a:lnTo>
                  <a:pt x="10194595" y="11553152"/>
                </a:lnTo>
                <a:lnTo>
                  <a:pt x="7209053" y="11592230"/>
                </a:lnTo>
                <a:lnTo>
                  <a:pt x="7764196" y="12525337"/>
                </a:lnTo>
                <a:lnTo>
                  <a:pt x="9759201" y="12499226"/>
                </a:lnTo>
                <a:lnTo>
                  <a:pt x="9789960" y="12502909"/>
                </a:lnTo>
                <a:lnTo>
                  <a:pt x="9818256" y="12514224"/>
                </a:lnTo>
                <a:lnTo>
                  <a:pt x="9842690" y="12532436"/>
                </a:lnTo>
                <a:lnTo>
                  <a:pt x="9861893" y="12556731"/>
                </a:lnTo>
                <a:lnTo>
                  <a:pt x="10551579" y="13715987"/>
                </a:lnTo>
                <a:lnTo>
                  <a:pt x="11645697" y="13715987"/>
                </a:lnTo>
                <a:close/>
              </a:path>
              <a:path w="14459585" h="13716000">
                <a:moveTo>
                  <a:pt x="14224991" y="8303387"/>
                </a:moveTo>
                <a:lnTo>
                  <a:pt x="12698743" y="5737961"/>
                </a:lnTo>
                <a:lnTo>
                  <a:pt x="12669571" y="5697537"/>
                </a:lnTo>
                <a:lnTo>
                  <a:pt x="12634328" y="5663349"/>
                </a:lnTo>
                <a:lnTo>
                  <a:pt x="12593993" y="5635942"/>
                </a:lnTo>
                <a:lnTo>
                  <a:pt x="12549556" y="5615864"/>
                </a:lnTo>
                <a:lnTo>
                  <a:pt x="12501982" y="5603684"/>
                </a:lnTo>
                <a:lnTo>
                  <a:pt x="12452274" y="5599938"/>
                </a:lnTo>
                <a:lnTo>
                  <a:pt x="9466732" y="5639016"/>
                </a:lnTo>
                <a:lnTo>
                  <a:pt x="10926331" y="3032709"/>
                </a:lnTo>
                <a:lnTo>
                  <a:pt x="10946765" y="2987230"/>
                </a:lnTo>
                <a:lnTo>
                  <a:pt x="10958754" y="2939605"/>
                </a:lnTo>
                <a:lnTo>
                  <a:pt x="10961014" y="2908858"/>
                </a:lnTo>
                <a:lnTo>
                  <a:pt x="10962335" y="2890977"/>
                </a:lnTo>
                <a:lnTo>
                  <a:pt x="10957497" y="2842450"/>
                </a:lnTo>
                <a:lnTo>
                  <a:pt x="10944250" y="2795155"/>
                </a:lnTo>
                <a:lnTo>
                  <a:pt x="10922635" y="2750235"/>
                </a:lnTo>
                <a:lnTo>
                  <a:pt x="10477221" y="2001558"/>
                </a:lnTo>
                <a:lnTo>
                  <a:pt x="9395676" y="183629"/>
                </a:lnTo>
                <a:lnTo>
                  <a:pt x="8865133" y="1130985"/>
                </a:lnTo>
                <a:lnTo>
                  <a:pt x="9367495" y="1975459"/>
                </a:lnTo>
                <a:lnTo>
                  <a:pt x="7373912" y="2001558"/>
                </a:lnTo>
                <a:lnTo>
                  <a:pt x="7314832" y="1986572"/>
                </a:lnTo>
                <a:lnTo>
                  <a:pt x="7271220" y="1944052"/>
                </a:lnTo>
                <a:lnTo>
                  <a:pt x="6251105" y="229412"/>
                </a:lnTo>
                <a:lnTo>
                  <a:pt x="5596394" y="237985"/>
                </a:lnTo>
                <a:lnTo>
                  <a:pt x="5385790" y="614032"/>
                </a:lnTo>
                <a:lnTo>
                  <a:pt x="6692024" y="2809621"/>
                </a:lnTo>
                <a:lnTo>
                  <a:pt x="6721195" y="2850057"/>
                </a:lnTo>
                <a:lnTo>
                  <a:pt x="6756438" y="2884259"/>
                </a:lnTo>
                <a:lnTo>
                  <a:pt x="6796773" y="2911665"/>
                </a:lnTo>
                <a:lnTo>
                  <a:pt x="6841223" y="2931744"/>
                </a:lnTo>
                <a:lnTo>
                  <a:pt x="6888797" y="2943923"/>
                </a:lnTo>
                <a:lnTo>
                  <a:pt x="6938518" y="2947670"/>
                </a:lnTo>
                <a:lnTo>
                  <a:pt x="9901949" y="2908858"/>
                </a:lnTo>
                <a:lnTo>
                  <a:pt x="9900806" y="2923057"/>
                </a:lnTo>
                <a:lnTo>
                  <a:pt x="9897986" y="2937078"/>
                </a:lnTo>
                <a:lnTo>
                  <a:pt x="9893440" y="2950743"/>
                </a:lnTo>
                <a:lnTo>
                  <a:pt x="9887140" y="2963913"/>
                </a:lnTo>
                <a:lnTo>
                  <a:pt x="8911603" y="4705896"/>
                </a:lnTo>
                <a:lnTo>
                  <a:pt x="9466720" y="5639016"/>
                </a:lnTo>
                <a:lnTo>
                  <a:pt x="10021875" y="6572148"/>
                </a:lnTo>
                <a:lnTo>
                  <a:pt x="12016880" y="6546037"/>
                </a:lnTo>
                <a:lnTo>
                  <a:pt x="12047639" y="6549707"/>
                </a:lnTo>
                <a:lnTo>
                  <a:pt x="12075922" y="6561036"/>
                </a:lnTo>
                <a:lnTo>
                  <a:pt x="12100370" y="6579248"/>
                </a:lnTo>
                <a:lnTo>
                  <a:pt x="12119572" y="6603543"/>
                </a:lnTo>
                <a:lnTo>
                  <a:pt x="13139319" y="8317585"/>
                </a:lnTo>
                <a:lnTo>
                  <a:pt x="14224991" y="8303387"/>
                </a:lnTo>
                <a:close/>
              </a:path>
              <a:path w="14459585" h="13716000">
                <a:moveTo>
                  <a:pt x="14458963" y="9805581"/>
                </a:moveTo>
                <a:lnTo>
                  <a:pt x="14034872" y="10562958"/>
                </a:lnTo>
                <a:lnTo>
                  <a:pt x="14458963" y="11275771"/>
                </a:lnTo>
                <a:lnTo>
                  <a:pt x="14458963" y="9805581"/>
                </a:lnTo>
                <a:close/>
              </a:path>
              <a:path w="14459585" h="13716000">
                <a:moveTo>
                  <a:pt x="14458963" y="8765934"/>
                </a:moveTo>
                <a:lnTo>
                  <a:pt x="12061342" y="8797328"/>
                </a:lnTo>
                <a:lnTo>
                  <a:pt x="12011736" y="8802370"/>
                </a:lnTo>
                <a:lnTo>
                  <a:pt x="11964505" y="8815794"/>
                </a:lnTo>
                <a:lnTo>
                  <a:pt x="11920601" y="8837016"/>
                </a:lnTo>
                <a:lnTo>
                  <a:pt x="11881002" y="8865476"/>
                </a:lnTo>
                <a:lnTo>
                  <a:pt x="11846674" y="8900579"/>
                </a:lnTo>
                <a:lnTo>
                  <a:pt x="11818582" y="8941752"/>
                </a:lnTo>
                <a:lnTo>
                  <a:pt x="10359669" y="11546827"/>
                </a:lnTo>
                <a:lnTo>
                  <a:pt x="11445354" y="11532629"/>
                </a:lnTo>
                <a:lnTo>
                  <a:pt x="12420219" y="9791890"/>
                </a:lnTo>
                <a:lnTo>
                  <a:pt x="12438774" y="9767075"/>
                </a:lnTo>
                <a:lnTo>
                  <a:pt x="12462726" y="9748228"/>
                </a:lnTo>
                <a:lnTo>
                  <a:pt x="12490717" y="9736163"/>
                </a:lnTo>
                <a:lnTo>
                  <a:pt x="12521375" y="9731680"/>
                </a:lnTo>
                <a:lnTo>
                  <a:pt x="14458963" y="9706318"/>
                </a:lnTo>
                <a:lnTo>
                  <a:pt x="14458963" y="8765934"/>
                </a:lnTo>
                <a:close/>
              </a:path>
              <a:path w="14459585" h="13716000">
                <a:moveTo>
                  <a:pt x="14458963" y="6146597"/>
                </a:moveTo>
                <a:lnTo>
                  <a:pt x="13987729" y="6988048"/>
                </a:lnTo>
                <a:lnTo>
                  <a:pt x="14458963" y="7780109"/>
                </a:lnTo>
                <a:lnTo>
                  <a:pt x="14458963" y="6146597"/>
                </a:lnTo>
                <a:close/>
              </a:path>
              <a:path w="14459585" h="13716000">
                <a:moveTo>
                  <a:pt x="14458963" y="2842298"/>
                </a:moveTo>
                <a:lnTo>
                  <a:pt x="14319022" y="2844127"/>
                </a:lnTo>
                <a:lnTo>
                  <a:pt x="14269428" y="2849168"/>
                </a:lnTo>
                <a:lnTo>
                  <a:pt x="14222197" y="2862592"/>
                </a:lnTo>
                <a:lnTo>
                  <a:pt x="14178293" y="2883827"/>
                </a:lnTo>
                <a:lnTo>
                  <a:pt x="14138682" y="2912275"/>
                </a:lnTo>
                <a:lnTo>
                  <a:pt x="14104353" y="2947378"/>
                </a:lnTo>
                <a:lnTo>
                  <a:pt x="14076261" y="2988551"/>
                </a:lnTo>
                <a:lnTo>
                  <a:pt x="12617348" y="5593639"/>
                </a:lnTo>
                <a:lnTo>
                  <a:pt x="13703033" y="5579427"/>
                </a:lnTo>
                <a:lnTo>
                  <a:pt x="14458963" y="4229608"/>
                </a:lnTo>
                <a:lnTo>
                  <a:pt x="14458963" y="2842298"/>
                </a:lnTo>
                <a:close/>
              </a:path>
            </a:pathLst>
          </a:custGeom>
          <a:solidFill>
            <a:srgbClr val="221E1F">
              <a:alpha val="8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96DECBA-A0F8-DB4D-EDF9-F6E501D863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46071" y="985447"/>
            <a:ext cx="6128851" cy="813326"/>
          </a:xfrm>
          <a:prstGeom prst="rect">
            <a:avLst/>
          </a:prstGeom>
        </p:spPr>
        <p:txBody>
          <a:bodyPr vert="horz" wrap="square" lIns="0" tIns="12980" rIns="0" bIns="0" rtlCol="0">
            <a:spAutoFit/>
          </a:bodyPr>
          <a:lstStyle/>
          <a:p>
            <a:pPr marL="14422">
              <a:spcBef>
                <a:spcPts val="102"/>
              </a:spcBef>
            </a:pPr>
            <a:r>
              <a:rPr sz="5200" dirty="0">
                <a:solidFill>
                  <a:srgbClr val="FFFFFF"/>
                </a:solidFill>
                <a:latin typeface="FreightSans Pro Medium" panose="02000606030000020004" pitchFamily="2" charset="0"/>
              </a:rPr>
              <a:t>Faculty and Student</a:t>
            </a:r>
            <a:endParaRPr sz="5200" dirty="0">
              <a:latin typeface="FreightSans Pro Medium" panose="02000606030000020004" pitchFamily="2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3EF9C55-9FA0-BB63-21D4-D2A6EC4999A0}"/>
              </a:ext>
            </a:extLst>
          </p:cNvPr>
          <p:cNvSpPr txBox="1"/>
          <p:nvPr/>
        </p:nvSpPr>
        <p:spPr>
          <a:xfrm>
            <a:off x="8058629" y="2116838"/>
            <a:ext cx="8378794" cy="5600904"/>
          </a:xfrm>
          <a:prstGeom prst="rect">
            <a:avLst/>
          </a:prstGeom>
        </p:spPr>
        <p:txBody>
          <a:bodyPr vert="horz" wrap="square" lIns="0" tIns="16585" rIns="0" bIns="0" rtlCol="0">
            <a:spAutoFit/>
          </a:bodyPr>
          <a:lstStyle/>
          <a:p>
            <a:pPr marL="14422">
              <a:lnSpc>
                <a:spcPts val="10720"/>
              </a:lnSpc>
              <a:spcBef>
                <a:spcPts val="129"/>
              </a:spcBef>
            </a:pPr>
            <a:r>
              <a:rPr lang="en-US" sz="116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Award </a:t>
            </a:r>
            <a:r>
              <a:rPr sz="116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Celebration</a:t>
            </a:r>
            <a:endParaRPr sz="11600" b="1" dirty="0">
              <a:latin typeface="FreightSans Pro Bold" panose="02000606030000020004" pitchFamily="2" charset="0"/>
              <a:cs typeface="Arial"/>
            </a:endParaRPr>
          </a:p>
          <a:p>
            <a:pPr marL="14422">
              <a:spcBef>
                <a:spcPts val="6308"/>
              </a:spcBef>
            </a:pPr>
            <a:r>
              <a:rPr sz="44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Come and congratulate</a:t>
            </a:r>
            <a:endParaRPr sz="4400" b="1" dirty="0">
              <a:latin typeface="FreightSans Pro Bold" panose="02000606030000020004" pitchFamily="2" charset="0"/>
              <a:cs typeface="Arial"/>
            </a:endParaRPr>
          </a:p>
          <a:p>
            <a:pPr marL="14422" marR="5769">
              <a:lnSpc>
                <a:spcPct val="100600"/>
              </a:lnSpc>
            </a:pPr>
            <a:r>
              <a:rPr sz="44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our student and faculty award winners!</a:t>
            </a:r>
            <a:endParaRPr sz="4400" b="1" dirty="0">
              <a:latin typeface="FreightSans Pro Bold" panose="02000606030000020004" pitchFamily="2" charset="0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B787ECA3-4A54-6942-B582-E18BCF9A17A6}"/>
              </a:ext>
            </a:extLst>
          </p:cNvPr>
          <p:cNvSpPr txBox="1"/>
          <p:nvPr/>
        </p:nvSpPr>
        <p:spPr>
          <a:xfrm>
            <a:off x="8153400" y="8644557"/>
            <a:ext cx="8378794" cy="1482658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reightSans Pro Book" panose="02000606030000020004" pitchFamily="2" charset="0"/>
              </a:rPr>
              <a:t>Faculty Teaching Excellence Awards | Drown Prize | KOPF &amp; </a:t>
            </a:r>
            <a:r>
              <a:rPr lang="en-US" sz="3200" dirty="0" err="1">
                <a:solidFill>
                  <a:schemeClr val="bg1"/>
                </a:solidFill>
                <a:latin typeface="FreightSans Pro Book" panose="02000606030000020004" pitchFamily="2" charset="0"/>
              </a:rPr>
              <a:t>Banfi</a:t>
            </a:r>
            <a:r>
              <a:rPr lang="en-US" sz="3200" dirty="0">
                <a:solidFill>
                  <a:schemeClr val="bg1"/>
                </a:solidFill>
                <a:latin typeface="FreightSans Pro Book" panose="02000606030000020004" pitchFamily="2" charset="0"/>
              </a:rPr>
              <a:t> Prizes | Merrill Presidential Scholars | PIHE Business Plan Competition | and many more!</a:t>
            </a: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AA4EC3FC-CA6C-446D-4C4C-85EB9ACAD69E}"/>
              </a:ext>
            </a:extLst>
          </p:cNvPr>
          <p:cNvSpPr txBox="1"/>
          <p:nvPr/>
        </p:nvSpPr>
        <p:spPr>
          <a:xfrm>
            <a:off x="482596" y="10828223"/>
            <a:ext cx="4021052" cy="1980032"/>
          </a:xfrm>
          <a:prstGeom prst="rect">
            <a:avLst/>
          </a:prstGeom>
        </p:spPr>
        <p:txBody>
          <a:bodyPr vert="horz" wrap="square" lIns="0" tIns="22355" rIns="0" bIns="0" rtlCol="0">
            <a:spAutoFit/>
          </a:bodyPr>
          <a:lstStyle/>
          <a:p>
            <a:pPr marL="14422">
              <a:spcBef>
                <a:spcPts val="176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8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Hall Auditorium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4" name="Picture 23">
            <a:extLst>
              <a:ext uri="{FF2B5EF4-FFF2-40B4-BE49-F238E27FC236}">
                <a16:creationId xmlns:a16="http://schemas.microsoft.com/office/drawing/2014/main" id="{27925465-94F2-6F8E-E169-7DBCD82E64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158914" y="589736"/>
            <a:ext cx="1462449" cy="1462449"/>
          </a:xfrm>
          <a:prstGeom prst="rect">
            <a:avLst/>
          </a:prstGeom>
        </p:spPr>
      </p:pic>
      <p:sp>
        <p:nvSpPr>
          <p:cNvPr id="5" name="Sub-head/info">
            <a:extLst>
              <a:ext uri="{FF2B5EF4-FFF2-40B4-BE49-F238E27FC236}">
                <a16:creationId xmlns:a16="http://schemas.microsoft.com/office/drawing/2014/main" id="{3A112205-EE08-6F0F-499C-D511311CAE81}"/>
              </a:ext>
            </a:extLst>
          </p:cNvPr>
          <p:cNvSpPr txBox="1"/>
          <p:nvPr/>
        </p:nvSpPr>
        <p:spPr>
          <a:xfrm>
            <a:off x="4724400" y="11811857"/>
            <a:ext cx="12716540" cy="13144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  <p:extLst>
      <p:ext uri="{BB962C8B-B14F-4D97-AF65-F5344CB8AC3E}">
        <p14:creationId xmlns:p14="http://schemas.microsoft.com/office/powerpoint/2010/main" val="181795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9ED2D-14B0-9DB0-E849-A0AF04FA0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1360979-BC82-27C1-050D-9C53F0CE6BB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1"/>
            <a:ext cx="15971151" cy="13716563"/>
            <a:chOff x="0" y="1"/>
            <a:chExt cx="15971151" cy="13716563"/>
          </a:xfrm>
        </p:grpSpPr>
        <p:sp>
          <p:nvSpPr>
            <p:cNvPr id="2" name="object 2">
              <a:extLst>
                <a:ext uri="{FF2B5EF4-FFF2-40B4-BE49-F238E27FC236}">
                  <a16:creationId xmlns:a16="http://schemas.microsoft.com/office/drawing/2014/main" id="{2E349DD2-23BD-0CD9-AA5A-90DB43CF138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43269" y="1765325"/>
              <a:ext cx="9627882" cy="7884176"/>
            </a:xfrm>
            <a:custGeom>
              <a:avLst/>
              <a:gdLst/>
              <a:ahLst/>
              <a:cxnLst/>
              <a:rect l="l" t="t" r="r" b="b"/>
              <a:pathLst>
                <a:path w="8477885" h="6942455">
                  <a:moveTo>
                    <a:pt x="1758353" y="2288781"/>
                  </a:moveTo>
                  <a:lnTo>
                    <a:pt x="1748078" y="2240013"/>
                  </a:lnTo>
                  <a:lnTo>
                    <a:pt x="1727542" y="2193721"/>
                  </a:lnTo>
                  <a:lnTo>
                    <a:pt x="460971" y="0"/>
                  </a:lnTo>
                  <a:lnTo>
                    <a:pt x="304" y="797928"/>
                  </a:lnTo>
                  <a:lnTo>
                    <a:pt x="846531" y="2263635"/>
                  </a:lnTo>
                  <a:lnTo>
                    <a:pt x="856551" y="2287930"/>
                  </a:lnTo>
                  <a:lnTo>
                    <a:pt x="859904" y="2313571"/>
                  </a:lnTo>
                  <a:lnTo>
                    <a:pt x="856551" y="2339213"/>
                  </a:lnTo>
                  <a:lnTo>
                    <a:pt x="846531" y="2363508"/>
                  </a:lnTo>
                  <a:lnTo>
                    <a:pt x="0" y="3829748"/>
                  </a:lnTo>
                  <a:lnTo>
                    <a:pt x="460692" y="4627677"/>
                  </a:lnTo>
                  <a:lnTo>
                    <a:pt x="1727542" y="2433434"/>
                  </a:lnTo>
                  <a:lnTo>
                    <a:pt x="1748078" y="2387142"/>
                  </a:lnTo>
                  <a:lnTo>
                    <a:pt x="1758353" y="2338374"/>
                  </a:lnTo>
                  <a:lnTo>
                    <a:pt x="1758353" y="2288781"/>
                  </a:lnTo>
                  <a:close/>
                </a:path>
                <a:path w="8477885" h="6942455">
                  <a:moveTo>
                    <a:pt x="5808154" y="774"/>
                  </a:moveTo>
                  <a:lnTo>
                    <a:pt x="4886795" y="774"/>
                  </a:lnTo>
                  <a:lnTo>
                    <a:pt x="4040873" y="1465973"/>
                  </a:lnTo>
                  <a:lnTo>
                    <a:pt x="4024833" y="1486814"/>
                  </a:lnTo>
                  <a:lnTo>
                    <a:pt x="4004297" y="1502537"/>
                  </a:lnTo>
                  <a:lnTo>
                    <a:pt x="3980421" y="1512455"/>
                  </a:lnTo>
                  <a:lnTo>
                    <a:pt x="3954361" y="1515910"/>
                  </a:lnTo>
                  <a:lnTo>
                    <a:pt x="2261311" y="1515910"/>
                  </a:lnTo>
                  <a:lnTo>
                    <a:pt x="1800618" y="2313838"/>
                  </a:lnTo>
                  <a:lnTo>
                    <a:pt x="4334307" y="2313838"/>
                  </a:lnTo>
                  <a:lnTo>
                    <a:pt x="4384675" y="2308491"/>
                  </a:lnTo>
                  <a:lnTo>
                    <a:pt x="4432046" y="2293010"/>
                  </a:lnTo>
                  <a:lnTo>
                    <a:pt x="4474997" y="2268207"/>
                  </a:lnTo>
                  <a:lnTo>
                    <a:pt x="4512094" y="2234920"/>
                  </a:lnTo>
                  <a:lnTo>
                    <a:pt x="4541901" y="2193988"/>
                  </a:lnTo>
                  <a:lnTo>
                    <a:pt x="5808154" y="774"/>
                  </a:lnTo>
                  <a:close/>
                </a:path>
                <a:path w="8477885" h="6942455">
                  <a:moveTo>
                    <a:pt x="8477809" y="4629213"/>
                  </a:moveTo>
                  <a:lnTo>
                    <a:pt x="7556449" y="4629213"/>
                  </a:lnTo>
                  <a:lnTo>
                    <a:pt x="6710502" y="6094412"/>
                  </a:lnTo>
                  <a:lnTo>
                    <a:pt x="6694475" y="6115253"/>
                  </a:lnTo>
                  <a:lnTo>
                    <a:pt x="6673951" y="6130976"/>
                  </a:lnTo>
                  <a:lnTo>
                    <a:pt x="6650075" y="6140894"/>
                  </a:lnTo>
                  <a:lnTo>
                    <a:pt x="6624002" y="6144349"/>
                  </a:lnTo>
                  <a:lnTo>
                    <a:pt x="4930965" y="6144349"/>
                  </a:lnTo>
                  <a:lnTo>
                    <a:pt x="4470298" y="6942277"/>
                  </a:lnTo>
                  <a:lnTo>
                    <a:pt x="7003961" y="6942277"/>
                  </a:lnTo>
                  <a:lnTo>
                    <a:pt x="7054329" y="6936930"/>
                  </a:lnTo>
                  <a:lnTo>
                    <a:pt x="7101700" y="6921449"/>
                  </a:lnTo>
                  <a:lnTo>
                    <a:pt x="7144652" y="6896646"/>
                  </a:lnTo>
                  <a:lnTo>
                    <a:pt x="7181748" y="6863359"/>
                  </a:lnTo>
                  <a:lnTo>
                    <a:pt x="7211555" y="6822414"/>
                  </a:lnTo>
                  <a:lnTo>
                    <a:pt x="8477809" y="4629213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9F337535-0F3D-9F8B-CCDA-45AE5BCCB3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8907468" cy="6115951"/>
            </a:xfrm>
            <a:custGeom>
              <a:avLst/>
              <a:gdLst/>
              <a:ahLst/>
              <a:cxnLst/>
              <a:rect l="l" t="t" r="r" b="b"/>
              <a:pathLst>
                <a:path w="7843520" h="5385435">
                  <a:moveTo>
                    <a:pt x="655231" y="3072219"/>
                  </a:moveTo>
                  <a:lnTo>
                    <a:pt x="0" y="3072219"/>
                  </a:lnTo>
                  <a:lnTo>
                    <a:pt x="0" y="4207116"/>
                  </a:lnTo>
                  <a:lnTo>
                    <a:pt x="655231" y="3072219"/>
                  </a:lnTo>
                  <a:close/>
                </a:path>
                <a:path w="7843520" h="5385435">
                  <a:moveTo>
                    <a:pt x="2000186" y="3046387"/>
                  </a:moveTo>
                  <a:lnTo>
                    <a:pt x="1989912" y="2997619"/>
                  </a:lnTo>
                  <a:lnTo>
                    <a:pt x="1969350" y="2951340"/>
                  </a:lnTo>
                  <a:lnTo>
                    <a:pt x="702805" y="757618"/>
                  </a:lnTo>
                  <a:lnTo>
                    <a:pt x="242138" y="1555534"/>
                  </a:lnTo>
                  <a:lnTo>
                    <a:pt x="1088364" y="3021253"/>
                  </a:lnTo>
                  <a:lnTo>
                    <a:pt x="1098410" y="3045536"/>
                  </a:lnTo>
                  <a:lnTo>
                    <a:pt x="1101750" y="3071177"/>
                  </a:lnTo>
                  <a:lnTo>
                    <a:pt x="1098410" y="3096818"/>
                  </a:lnTo>
                  <a:lnTo>
                    <a:pt x="1088364" y="3121126"/>
                  </a:lnTo>
                  <a:lnTo>
                    <a:pt x="241833" y="4587367"/>
                  </a:lnTo>
                  <a:lnTo>
                    <a:pt x="702500" y="5385282"/>
                  </a:lnTo>
                  <a:lnTo>
                    <a:pt x="1969350" y="3191040"/>
                  </a:lnTo>
                  <a:lnTo>
                    <a:pt x="1989912" y="3144748"/>
                  </a:lnTo>
                  <a:lnTo>
                    <a:pt x="2000186" y="3095980"/>
                  </a:lnTo>
                  <a:lnTo>
                    <a:pt x="2000186" y="3046387"/>
                  </a:lnTo>
                  <a:close/>
                </a:path>
                <a:path w="7843520" h="5385435">
                  <a:moveTo>
                    <a:pt x="7843431" y="2275522"/>
                  </a:moveTo>
                  <a:lnTo>
                    <a:pt x="6976300" y="773607"/>
                  </a:lnTo>
                  <a:lnTo>
                    <a:pt x="6576009" y="80264"/>
                  </a:lnTo>
                  <a:lnTo>
                    <a:pt x="6546189" y="39319"/>
                  </a:lnTo>
                  <a:lnTo>
                    <a:pt x="6509080" y="6032"/>
                  </a:lnTo>
                  <a:lnTo>
                    <a:pt x="6498641" y="0"/>
                  </a:lnTo>
                  <a:lnTo>
                    <a:pt x="3856977" y="0"/>
                  </a:lnTo>
                  <a:lnTo>
                    <a:pt x="4294797" y="758329"/>
                  </a:lnTo>
                  <a:lnTo>
                    <a:pt x="5128641" y="758380"/>
                  </a:lnTo>
                  <a:lnTo>
                    <a:pt x="4282719" y="2223579"/>
                  </a:lnTo>
                  <a:lnTo>
                    <a:pt x="4266679" y="2244420"/>
                  </a:lnTo>
                  <a:lnTo>
                    <a:pt x="4246143" y="2260130"/>
                  </a:lnTo>
                  <a:lnTo>
                    <a:pt x="4222254" y="2270061"/>
                  </a:lnTo>
                  <a:lnTo>
                    <a:pt x="4196194" y="2273516"/>
                  </a:lnTo>
                  <a:lnTo>
                    <a:pt x="2503170" y="2273516"/>
                  </a:lnTo>
                  <a:lnTo>
                    <a:pt x="2042490" y="3071444"/>
                  </a:lnTo>
                  <a:lnTo>
                    <a:pt x="4576153" y="3071444"/>
                  </a:lnTo>
                  <a:lnTo>
                    <a:pt x="4626508" y="3066097"/>
                  </a:lnTo>
                  <a:lnTo>
                    <a:pt x="4673879" y="3050616"/>
                  </a:lnTo>
                  <a:lnTo>
                    <a:pt x="4716831" y="3025825"/>
                  </a:lnTo>
                  <a:lnTo>
                    <a:pt x="4753927" y="2992539"/>
                  </a:lnTo>
                  <a:lnTo>
                    <a:pt x="4783747" y="2951594"/>
                  </a:lnTo>
                  <a:lnTo>
                    <a:pt x="6041212" y="773607"/>
                  </a:lnTo>
                  <a:lnTo>
                    <a:pt x="6051080" y="780592"/>
                  </a:lnTo>
                  <a:lnTo>
                    <a:pt x="6060071" y="788720"/>
                  </a:lnTo>
                  <a:lnTo>
                    <a:pt x="6068072" y="797966"/>
                  </a:lnTo>
                  <a:lnTo>
                    <a:pt x="6074943" y="808266"/>
                  </a:lnTo>
                  <a:lnTo>
                    <a:pt x="6922059" y="2275522"/>
                  </a:lnTo>
                  <a:lnTo>
                    <a:pt x="7843431" y="2275522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D4BB5A22-BB2A-5F27-B38A-95E7AFE0E37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66448" y="7020718"/>
              <a:ext cx="4553972" cy="6157777"/>
            </a:xfrm>
            <a:custGeom>
              <a:avLst/>
              <a:gdLst/>
              <a:ahLst/>
              <a:cxnLst/>
              <a:rect l="l" t="t" r="r" b="b"/>
              <a:pathLst>
                <a:path w="4010025" h="5422265">
                  <a:moveTo>
                    <a:pt x="2534869" y="0"/>
                  </a:moveTo>
                  <a:lnTo>
                    <a:pt x="0" y="0"/>
                  </a:lnTo>
                  <a:lnTo>
                    <a:pt x="460692" y="797915"/>
                  </a:lnTo>
                  <a:lnTo>
                    <a:pt x="2154923" y="797940"/>
                  </a:lnTo>
                  <a:lnTo>
                    <a:pt x="2167282" y="798729"/>
                  </a:lnTo>
                  <a:lnTo>
                    <a:pt x="2179293" y="801033"/>
                  </a:lnTo>
                  <a:lnTo>
                    <a:pt x="2190843" y="804756"/>
                  </a:lnTo>
                  <a:lnTo>
                    <a:pt x="2201824" y="809802"/>
                  </a:lnTo>
                  <a:lnTo>
                    <a:pt x="944346" y="2987789"/>
                  </a:lnTo>
                  <a:lnTo>
                    <a:pt x="923790" y="3034081"/>
                  </a:lnTo>
                  <a:lnTo>
                    <a:pt x="913513" y="3082852"/>
                  </a:lnTo>
                  <a:lnTo>
                    <a:pt x="913513" y="3132451"/>
                  </a:lnTo>
                  <a:lnTo>
                    <a:pt x="923790" y="3181222"/>
                  </a:lnTo>
                  <a:lnTo>
                    <a:pt x="944346" y="3227514"/>
                  </a:lnTo>
                  <a:lnTo>
                    <a:pt x="2211184" y="5421731"/>
                  </a:lnTo>
                  <a:lnTo>
                    <a:pt x="2671876" y="4623816"/>
                  </a:lnTo>
                  <a:lnTo>
                    <a:pt x="1825358" y="3157588"/>
                  </a:lnTo>
                  <a:lnTo>
                    <a:pt x="1815314" y="3133299"/>
                  </a:lnTo>
                  <a:lnTo>
                    <a:pt x="1811966" y="3107661"/>
                  </a:lnTo>
                  <a:lnTo>
                    <a:pt x="1815314" y="3082018"/>
                  </a:lnTo>
                  <a:lnTo>
                    <a:pt x="1825358" y="3057715"/>
                  </a:lnTo>
                  <a:lnTo>
                    <a:pt x="2671292" y="1592516"/>
                  </a:lnTo>
                  <a:lnTo>
                    <a:pt x="3088233" y="2314600"/>
                  </a:lnTo>
                  <a:lnTo>
                    <a:pt x="4009618" y="2314600"/>
                  </a:lnTo>
                  <a:lnTo>
                    <a:pt x="2742476" y="119875"/>
                  </a:lnTo>
                  <a:lnTo>
                    <a:pt x="2712662" y="78918"/>
                  </a:lnTo>
                  <a:lnTo>
                    <a:pt x="2675565" y="45627"/>
                  </a:lnTo>
                  <a:lnTo>
                    <a:pt x="2632613" y="20828"/>
                  </a:lnTo>
                  <a:lnTo>
                    <a:pt x="2585238" y="5344"/>
                  </a:lnTo>
                  <a:lnTo>
                    <a:pt x="2534869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4C14B19E-6377-3596-BAA3-B42B3F86084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" y="6115791"/>
              <a:ext cx="5778460" cy="7600770"/>
            </a:xfrm>
            <a:custGeom>
              <a:avLst/>
              <a:gdLst/>
              <a:ahLst/>
              <a:cxnLst/>
              <a:rect l="l" t="t" r="r" b="b"/>
              <a:pathLst>
                <a:path w="5088255" h="6692900">
                  <a:moveTo>
                    <a:pt x="5088128" y="4604385"/>
                  </a:moveTo>
                  <a:lnTo>
                    <a:pt x="5077841" y="4555617"/>
                  </a:lnTo>
                  <a:lnTo>
                    <a:pt x="5057292" y="4509313"/>
                  </a:lnTo>
                  <a:lnTo>
                    <a:pt x="3790480" y="2315108"/>
                  </a:lnTo>
                  <a:lnTo>
                    <a:pt x="4711662" y="2315108"/>
                  </a:lnTo>
                  <a:lnTo>
                    <a:pt x="3844544" y="813193"/>
                  </a:lnTo>
                  <a:lnTo>
                    <a:pt x="3444240" y="119849"/>
                  </a:lnTo>
                  <a:lnTo>
                    <a:pt x="3414433" y="78905"/>
                  </a:lnTo>
                  <a:lnTo>
                    <a:pt x="3377336" y="45618"/>
                  </a:lnTo>
                  <a:lnTo>
                    <a:pt x="3334385" y="20828"/>
                  </a:lnTo>
                  <a:lnTo>
                    <a:pt x="3287001" y="5346"/>
                  </a:lnTo>
                  <a:lnTo>
                    <a:pt x="3236633" y="0"/>
                  </a:lnTo>
                  <a:lnTo>
                    <a:pt x="702360" y="0"/>
                  </a:lnTo>
                  <a:lnTo>
                    <a:pt x="1163053" y="797915"/>
                  </a:lnTo>
                  <a:lnTo>
                    <a:pt x="1996884" y="797966"/>
                  </a:lnTo>
                  <a:lnTo>
                    <a:pt x="1150950" y="2263178"/>
                  </a:lnTo>
                  <a:lnTo>
                    <a:pt x="1134935" y="2284006"/>
                  </a:lnTo>
                  <a:lnTo>
                    <a:pt x="1114399" y="2299728"/>
                  </a:lnTo>
                  <a:lnTo>
                    <a:pt x="1090510" y="2309647"/>
                  </a:lnTo>
                  <a:lnTo>
                    <a:pt x="1064437" y="2313114"/>
                  </a:lnTo>
                  <a:lnTo>
                    <a:pt x="0" y="2313114"/>
                  </a:lnTo>
                  <a:lnTo>
                    <a:pt x="0" y="3111030"/>
                  </a:lnTo>
                  <a:lnTo>
                    <a:pt x="1444383" y="3111030"/>
                  </a:lnTo>
                  <a:lnTo>
                    <a:pt x="1494751" y="3105683"/>
                  </a:lnTo>
                  <a:lnTo>
                    <a:pt x="1542135" y="3090202"/>
                  </a:lnTo>
                  <a:lnTo>
                    <a:pt x="1585087" y="3065399"/>
                  </a:lnTo>
                  <a:lnTo>
                    <a:pt x="1622183" y="3032125"/>
                  </a:lnTo>
                  <a:lnTo>
                    <a:pt x="1651990" y="2991180"/>
                  </a:lnTo>
                  <a:lnTo>
                    <a:pt x="2909443" y="813193"/>
                  </a:lnTo>
                  <a:lnTo>
                    <a:pt x="2919323" y="820166"/>
                  </a:lnTo>
                  <a:lnTo>
                    <a:pt x="2928328" y="828306"/>
                  </a:lnTo>
                  <a:lnTo>
                    <a:pt x="2936329" y="837552"/>
                  </a:lnTo>
                  <a:lnTo>
                    <a:pt x="2943199" y="847864"/>
                  </a:lnTo>
                  <a:lnTo>
                    <a:pt x="3790315" y="2315108"/>
                  </a:lnTo>
                  <a:lnTo>
                    <a:pt x="3790442" y="2315108"/>
                  </a:lnTo>
                  <a:lnTo>
                    <a:pt x="3329787" y="3113024"/>
                  </a:lnTo>
                  <a:lnTo>
                    <a:pt x="4176306" y="4579226"/>
                  </a:lnTo>
                  <a:lnTo>
                    <a:pt x="4186339" y="4603534"/>
                  </a:lnTo>
                  <a:lnTo>
                    <a:pt x="4189692" y="4629175"/>
                  </a:lnTo>
                  <a:lnTo>
                    <a:pt x="4186339" y="4654829"/>
                  </a:lnTo>
                  <a:lnTo>
                    <a:pt x="4176306" y="4679124"/>
                  </a:lnTo>
                  <a:lnTo>
                    <a:pt x="3330384" y="6144311"/>
                  </a:lnTo>
                  <a:lnTo>
                    <a:pt x="2913405" y="5422214"/>
                  </a:lnTo>
                  <a:lnTo>
                    <a:pt x="1992045" y="5422214"/>
                  </a:lnTo>
                  <a:lnTo>
                    <a:pt x="2725394" y="6692405"/>
                  </a:lnTo>
                  <a:lnTo>
                    <a:pt x="3935285" y="6692405"/>
                  </a:lnTo>
                  <a:lnTo>
                    <a:pt x="5057292" y="4749025"/>
                  </a:lnTo>
                  <a:lnTo>
                    <a:pt x="5077841" y="4702746"/>
                  </a:lnTo>
                  <a:lnTo>
                    <a:pt x="5088128" y="4653978"/>
                  </a:lnTo>
                  <a:lnTo>
                    <a:pt x="5088128" y="4604385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E95AA50F-8C3D-93EE-7B2D-6EC0C104EE3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77721" y="13177876"/>
              <a:ext cx="3345348" cy="538688"/>
            </a:xfrm>
            <a:custGeom>
              <a:avLst/>
              <a:gdLst/>
              <a:ahLst/>
              <a:cxnLst/>
              <a:rect l="l" t="t" r="r" b="b"/>
              <a:pathLst>
                <a:path w="2945765" h="474345">
                  <a:moveTo>
                    <a:pt x="2533662" y="0"/>
                  </a:moveTo>
                  <a:lnTo>
                    <a:pt x="0" y="12"/>
                  </a:lnTo>
                  <a:lnTo>
                    <a:pt x="273563" y="473848"/>
                  </a:lnTo>
                  <a:lnTo>
                    <a:pt x="2945632" y="473848"/>
                  </a:lnTo>
                  <a:lnTo>
                    <a:pt x="2741256" y="119862"/>
                  </a:lnTo>
                  <a:lnTo>
                    <a:pt x="2711447" y="78916"/>
                  </a:lnTo>
                  <a:lnTo>
                    <a:pt x="2674348" y="45630"/>
                  </a:lnTo>
                  <a:lnTo>
                    <a:pt x="2631395" y="20831"/>
                  </a:lnTo>
                  <a:lnTo>
                    <a:pt x="2584021" y="5345"/>
                  </a:lnTo>
                  <a:lnTo>
                    <a:pt x="2533662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5B95913A-0CD8-B764-BDA8-0598D678458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33323" y="3079609"/>
              <a:ext cx="1997546" cy="5255637"/>
            </a:xfrm>
            <a:custGeom>
              <a:avLst/>
              <a:gdLst/>
              <a:ahLst/>
              <a:cxnLst/>
              <a:rect l="l" t="t" r="r" b="b"/>
              <a:pathLst>
                <a:path w="1758950" h="4627880">
                  <a:moveTo>
                    <a:pt x="460971" y="0"/>
                  </a:moveTo>
                  <a:lnTo>
                    <a:pt x="304" y="797915"/>
                  </a:lnTo>
                  <a:lnTo>
                    <a:pt x="846531" y="2263635"/>
                  </a:lnTo>
                  <a:lnTo>
                    <a:pt x="856561" y="2287930"/>
                  </a:lnTo>
                  <a:lnTo>
                    <a:pt x="859904" y="2313571"/>
                  </a:lnTo>
                  <a:lnTo>
                    <a:pt x="856561" y="2339212"/>
                  </a:lnTo>
                  <a:lnTo>
                    <a:pt x="846531" y="2363508"/>
                  </a:lnTo>
                  <a:lnTo>
                    <a:pt x="0" y="3829748"/>
                  </a:lnTo>
                  <a:lnTo>
                    <a:pt x="460692" y="4627676"/>
                  </a:lnTo>
                  <a:lnTo>
                    <a:pt x="1727517" y="2433434"/>
                  </a:lnTo>
                  <a:lnTo>
                    <a:pt x="1748073" y="2387143"/>
                  </a:lnTo>
                  <a:lnTo>
                    <a:pt x="1758351" y="2338375"/>
                  </a:lnTo>
                  <a:lnTo>
                    <a:pt x="1758351" y="2288780"/>
                  </a:lnTo>
                  <a:lnTo>
                    <a:pt x="1748073" y="2240012"/>
                  </a:lnTo>
                  <a:lnTo>
                    <a:pt x="1727517" y="2193721"/>
                  </a:lnTo>
                  <a:lnTo>
                    <a:pt x="460971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DBE1E148-3EE7-24E3-E0EF-34FA3A13B1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19791" y="0"/>
            <a:ext cx="7125541" cy="13713115"/>
          </a:xfrm>
          <a:custGeom>
            <a:avLst/>
            <a:gdLst/>
            <a:ahLst/>
            <a:cxnLst/>
            <a:rect l="l" t="t" r="r" b="b"/>
            <a:pathLst>
              <a:path w="6274434" h="12075160">
                <a:moveTo>
                  <a:pt x="0" y="12075071"/>
                </a:moveTo>
                <a:lnTo>
                  <a:pt x="6274384" y="12075071"/>
                </a:lnTo>
                <a:lnTo>
                  <a:pt x="6274384" y="0"/>
                </a:lnTo>
                <a:lnTo>
                  <a:pt x="0" y="0"/>
                </a:lnTo>
                <a:lnTo>
                  <a:pt x="0" y="1207507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B8BCF32E-D350-A271-5E63-398C1AFD88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63973" y="1071967"/>
            <a:ext cx="6456398" cy="3471560"/>
          </a:xfrm>
          <a:prstGeom prst="rect">
            <a:avLst/>
          </a:prstGeom>
        </p:spPr>
        <p:txBody>
          <a:bodyPr vert="horz" wrap="square" lIns="0" tIns="452152" rIns="0" bIns="0" rtlCol="0">
            <a:spAutoFit/>
          </a:bodyPr>
          <a:lstStyle/>
          <a:p>
            <a:pPr marL="14422" marR="5769">
              <a:lnSpc>
                <a:spcPct val="75600"/>
              </a:lnSpc>
              <a:spcBef>
                <a:spcPts val="3560"/>
              </a:spcBef>
            </a:pPr>
            <a:r>
              <a:rPr sz="12400" spc="-119" dirty="0">
                <a:solidFill>
                  <a:srgbClr val="FFFFFF"/>
                </a:solidFill>
                <a:latin typeface="Utopia Std Caption" panose="02040603060506020204" pitchFamily="18" charset="77"/>
              </a:rPr>
              <a:t>S</a:t>
            </a:r>
            <a:r>
              <a:rPr sz="12400" spc="199" dirty="0">
                <a:solidFill>
                  <a:srgbClr val="FFFFFF"/>
                </a:solidFill>
                <a:latin typeface="Utopia Std Caption" panose="02040603060506020204" pitchFamily="18" charset="77"/>
              </a:rPr>
              <a:t>t</a:t>
            </a:r>
            <a:r>
              <a:rPr sz="12400" spc="-471" dirty="0">
                <a:solidFill>
                  <a:srgbClr val="FFFFFF"/>
                </a:solidFill>
                <a:latin typeface="Utopia Std Caption" panose="02040603060506020204" pitchFamily="18" charset="77"/>
              </a:rPr>
              <a:t>ud</a:t>
            </a:r>
            <a:r>
              <a:rPr sz="12400" dirty="0">
                <a:solidFill>
                  <a:srgbClr val="FFFFFF"/>
                </a:solidFill>
                <a:latin typeface="Utopia Std Caption" panose="02040603060506020204" pitchFamily="18" charset="77"/>
              </a:rPr>
              <a:t>e</a:t>
            </a:r>
            <a:r>
              <a:rPr sz="12400" spc="-85" dirty="0">
                <a:solidFill>
                  <a:srgbClr val="FFFFFF"/>
                </a:solidFill>
                <a:latin typeface="Utopia Std Caption" panose="02040603060506020204" pitchFamily="18" charset="77"/>
              </a:rPr>
              <a:t>n</a:t>
            </a:r>
            <a:r>
              <a:rPr sz="12400" dirty="0">
                <a:solidFill>
                  <a:srgbClr val="FFFFFF"/>
                </a:solidFill>
                <a:latin typeface="Utopia Std Caption" panose="02040603060506020204" pitchFamily="18" charset="77"/>
              </a:rPr>
              <a:t>t</a:t>
            </a:r>
            <a:r>
              <a:rPr sz="12400" spc="-136" dirty="0">
                <a:solidFill>
                  <a:srgbClr val="FFFFFF"/>
                </a:solidFill>
                <a:latin typeface="Utopia Std Caption" panose="02040603060506020204" pitchFamily="18" charset="77"/>
              </a:rPr>
              <a:t> </a:t>
            </a:r>
            <a:r>
              <a:rPr sz="12400" spc="-659" dirty="0">
                <a:solidFill>
                  <a:srgbClr val="FFFFFF"/>
                </a:solidFill>
                <a:latin typeface="Utopia Std Caption" panose="02040603060506020204" pitchFamily="18" charset="77"/>
              </a:rPr>
              <a:t>A</a:t>
            </a:r>
            <a:r>
              <a:rPr sz="12400" spc="-449" dirty="0">
                <a:solidFill>
                  <a:srgbClr val="FFFFFF"/>
                </a:solidFill>
                <a:latin typeface="Utopia Std Caption" panose="02040603060506020204" pitchFamily="18" charset="77"/>
              </a:rPr>
              <a:t>w</a:t>
            </a:r>
            <a:r>
              <a:rPr sz="12400" spc="420" dirty="0">
                <a:solidFill>
                  <a:srgbClr val="FFFFFF"/>
                </a:solidFill>
                <a:latin typeface="Utopia Std Caption" panose="02040603060506020204" pitchFamily="18" charset="77"/>
              </a:rPr>
              <a:t>a</a:t>
            </a:r>
            <a:r>
              <a:rPr sz="12400" spc="-108" dirty="0">
                <a:solidFill>
                  <a:srgbClr val="FFFFFF"/>
                </a:solidFill>
                <a:latin typeface="Utopia Std Caption" panose="02040603060506020204" pitchFamily="18" charset="77"/>
              </a:rPr>
              <a:t>r</a:t>
            </a:r>
            <a:r>
              <a:rPr sz="12400" spc="187" dirty="0">
                <a:solidFill>
                  <a:srgbClr val="FFFFFF"/>
                </a:solidFill>
                <a:latin typeface="Utopia Std Caption" panose="02040603060506020204" pitchFamily="18" charset="77"/>
              </a:rPr>
              <a:t>ds</a:t>
            </a:r>
            <a:endParaRPr sz="12400" dirty="0">
              <a:latin typeface="Utopia Std Caption" panose="02040603060506020204" pitchFamily="18" charset="77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CD106E6D-D37D-2E2D-BE71-4921D4990459}"/>
              </a:ext>
            </a:extLst>
          </p:cNvPr>
          <p:cNvSpPr txBox="1"/>
          <p:nvPr/>
        </p:nvSpPr>
        <p:spPr>
          <a:xfrm>
            <a:off x="4163972" y="4895499"/>
            <a:ext cx="5598897" cy="4681226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spcBef>
                <a:spcPts val="114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Hotel Amphitheater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>
              <a:spcBef>
                <a:spcPts val="45"/>
              </a:spcBef>
            </a:pPr>
            <a:endParaRPr sz="2725" dirty="0">
              <a:solidFill>
                <a:schemeClr val="bg1"/>
              </a:solidFill>
              <a:latin typeface="FreightSans Pro Book" panose="02000606030000020004" pitchFamily="2" charset="0"/>
              <a:cs typeface="Arial"/>
            </a:endParaRPr>
          </a:p>
          <a:p>
            <a: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  <a:t>Faculty Teaching Excellence  Awards | Drown Prize | KOPF &amp;  Banfi Prizes | Merrill Presidential  Scholars | PIHE Business Plan  Competition | </a:t>
            </a:r>
            <a:b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  <a:t>and many more!</a:t>
            </a:r>
          </a:p>
        </p:txBody>
      </p:sp>
      <p:pic>
        <p:nvPicPr>
          <p:cNvPr id="16" name="object 12">
            <a:extLst>
              <a:ext uri="{FF2B5EF4-FFF2-40B4-BE49-F238E27FC236}">
                <a16:creationId xmlns:a16="http://schemas.microsoft.com/office/drawing/2014/main" id="{C5FB784C-0185-14D9-2BBE-07C5EAE2A2C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04719" y="322287"/>
            <a:ext cx="3383280" cy="8228114"/>
          </a:xfrm>
          <a:prstGeom prst="rect">
            <a:avLst/>
          </a:prstGeom>
        </p:spPr>
      </p:pic>
      <p:pic>
        <p:nvPicPr>
          <p:cNvPr id="18" name="object 13">
            <a:extLst>
              <a:ext uri="{FF2B5EF4-FFF2-40B4-BE49-F238E27FC236}">
                <a16:creationId xmlns:a16="http://schemas.microsoft.com/office/drawing/2014/main" id="{EBCD8698-EA1D-9ACD-49AA-09B3D3990BD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78540" y="322287"/>
            <a:ext cx="3383279" cy="8229600"/>
          </a:xfrm>
          <a:prstGeom prst="rect">
            <a:avLst/>
          </a:prstGeom>
        </p:spPr>
      </p:pic>
      <p:pic>
        <p:nvPicPr>
          <p:cNvPr id="19" name="object 14">
            <a:extLst>
              <a:ext uri="{FF2B5EF4-FFF2-40B4-BE49-F238E27FC236}">
                <a16:creationId xmlns:a16="http://schemas.microsoft.com/office/drawing/2014/main" id="{1FACC673-6C73-9E65-E13D-15D79F6EE20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322287"/>
            <a:ext cx="3383279" cy="823464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728F1F-E6BC-A0AA-652D-F7354F1A05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5588" y="11394815"/>
            <a:ext cx="1783061" cy="1783061"/>
          </a:xfrm>
          <a:prstGeom prst="rect">
            <a:avLst/>
          </a:prstGeom>
        </p:spPr>
      </p:pic>
      <p:sp>
        <p:nvSpPr>
          <p:cNvPr id="14" name="Sub-head/info">
            <a:extLst>
              <a:ext uri="{FF2B5EF4-FFF2-40B4-BE49-F238E27FC236}">
                <a16:creationId xmlns:a16="http://schemas.microsoft.com/office/drawing/2014/main" id="{75A1EF4E-FA1D-17C0-29EC-61DAC2308ED3}"/>
              </a:ext>
            </a:extLst>
          </p:cNvPr>
          <p:cNvSpPr txBox="1"/>
          <p:nvPr/>
        </p:nvSpPr>
        <p:spPr>
          <a:xfrm>
            <a:off x="4820270" y="11863621"/>
            <a:ext cx="12716540" cy="1155132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  <p:extLst>
      <p:ext uri="{BB962C8B-B14F-4D97-AF65-F5344CB8AC3E}">
        <p14:creationId xmlns:p14="http://schemas.microsoft.com/office/powerpoint/2010/main" val="3302149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EBF1E-47C4-6999-8469-AD731A697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>
            <a:extLst>
              <a:ext uri="{FF2B5EF4-FFF2-40B4-BE49-F238E27FC236}">
                <a16:creationId xmlns:a16="http://schemas.microsoft.com/office/drawing/2014/main" id="{D555839C-8BA0-3D02-53D7-4E66342BEF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3"/>
            <a:ext cx="7048334" cy="13716000"/>
          </a:xfrm>
          <a:custGeom>
            <a:avLst/>
            <a:gdLst/>
            <a:ahLst/>
            <a:cxnLst/>
            <a:rect l="l" t="t" r="r" b="b"/>
            <a:pathLst>
              <a:path w="6833870" h="12077700">
                <a:moveTo>
                  <a:pt x="5868327" y="0"/>
                </a:moveTo>
                <a:lnTo>
                  <a:pt x="0" y="0"/>
                </a:lnTo>
                <a:lnTo>
                  <a:pt x="0" y="12077700"/>
                </a:lnTo>
                <a:lnTo>
                  <a:pt x="6833755" y="12077700"/>
                </a:lnTo>
                <a:lnTo>
                  <a:pt x="5868327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55D90A05-477D-E418-9B42-773558D42A1A}"/>
              </a:ext>
            </a:extLst>
          </p:cNvPr>
          <p:cNvSpPr txBox="1"/>
          <p:nvPr/>
        </p:nvSpPr>
        <p:spPr>
          <a:xfrm>
            <a:off x="838200" y="10641428"/>
            <a:ext cx="4021052" cy="1980032"/>
          </a:xfrm>
          <a:prstGeom prst="rect">
            <a:avLst/>
          </a:prstGeom>
        </p:spPr>
        <p:txBody>
          <a:bodyPr vert="horz" wrap="square" lIns="0" tIns="22355" rIns="0" bIns="0" rtlCol="0">
            <a:spAutoFit/>
          </a:bodyPr>
          <a:lstStyle/>
          <a:p>
            <a:pPr marL="14422">
              <a:spcBef>
                <a:spcPts val="176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8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Hall Auditorium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10C2F375-4F82-9C25-21DF-3BA2068967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47717" y="985447"/>
            <a:ext cx="6128851" cy="813326"/>
          </a:xfrm>
          <a:prstGeom prst="rect">
            <a:avLst/>
          </a:prstGeom>
        </p:spPr>
        <p:txBody>
          <a:bodyPr vert="horz" wrap="square" lIns="0" tIns="12980" rIns="0" bIns="0" rtlCol="0">
            <a:spAutoFit/>
          </a:bodyPr>
          <a:lstStyle/>
          <a:p>
            <a:pPr marL="14422">
              <a:spcBef>
                <a:spcPts val="102"/>
              </a:spcBef>
            </a:pPr>
            <a:r>
              <a:rPr sz="5200" dirty="0">
                <a:solidFill>
                  <a:schemeClr val="tx1"/>
                </a:solidFill>
                <a:latin typeface="FreightSans Pro Medium" panose="02000606030000020004" pitchFamily="2" charset="0"/>
              </a:rPr>
              <a:t>Faculty and Student</a:t>
            </a: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2847CC0C-2538-A5AF-1D25-0A4250B5E998}"/>
              </a:ext>
            </a:extLst>
          </p:cNvPr>
          <p:cNvSpPr txBox="1"/>
          <p:nvPr/>
        </p:nvSpPr>
        <p:spPr>
          <a:xfrm>
            <a:off x="7860275" y="1905000"/>
            <a:ext cx="8378794" cy="5600904"/>
          </a:xfrm>
          <a:prstGeom prst="rect">
            <a:avLst/>
          </a:prstGeom>
        </p:spPr>
        <p:txBody>
          <a:bodyPr vert="horz" wrap="square" lIns="0" tIns="16585" rIns="0" bIns="0" rtlCol="0">
            <a:spAutoFit/>
          </a:bodyPr>
          <a:lstStyle/>
          <a:p>
            <a:pPr marL="14422">
              <a:lnSpc>
                <a:spcPts val="10720"/>
              </a:lnSpc>
              <a:spcBef>
                <a:spcPts val="129"/>
              </a:spcBef>
            </a:pPr>
            <a:r>
              <a:rPr lang="en-US" sz="11600" b="1" dirty="0">
                <a:solidFill>
                  <a:schemeClr val="tx2"/>
                </a:solidFill>
                <a:latin typeface="FreightSans Pro Bold" panose="02000606030000020004" pitchFamily="2" charset="0"/>
                <a:cs typeface="Arial"/>
              </a:rPr>
              <a:t>Award </a:t>
            </a:r>
            <a:r>
              <a:rPr sz="11600" b="1" dirty="0">
                <a:solidFill>
                  <a:schemeClr val="tx2"/>
                </a:solidFill>
                <a:latin typeface="FreightSans Pro Bold" panose="02000606030000020004" pitchFamily="2" charset="0"/>
                <a:cs typeface="Arial"/>
              </a:rPr>
              <a:t>Celebration</a:t>
            </a:r>
          </a:p>
          <a:p>
            <a:pPr marL="14422">
              <a:spcBef>
                <a:spcPts val="6308"/>
              </a:spcBef>
            </a:pPr>
            <a:r>
              <a:rPr sz="4400" b="1" dirty="0">
                <a:latin typeface="FreightSans Pro Bold" panose="02000606030000020004" pitchFamily="2" charset="0"/>
                <a:cs typeface="Arial"/>
              </a:rPr>
              <a:t>Come and congratulate</a:t>
            </a:r>
          </a:p>
          <a:p>
            <a:pPr marL="14422" marR="5769">
              <a:lnSpc>
                <a:spcPct val="100600"/>
              </a:lnSpc>
            </a:pPr>
            <a:r>
              <a:rPr sz="4400" b="1" dirty="0">
                <a:latin typeface="FreightSans Pro Bold" panose="02000606030000020004" pitchFamily="2" charset="0"/>
                <a:cs typeface="Arial"/>
              </a:rPr>
              <a:t>our student and faculty award winners!</a:t>
            </a: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AB271A32-A93B-4B11-59CD-2B489A742440}"/>
              </a:ext>
            </a:extLst>
          </p:cNvPr>
          <p:cNvSpPr txBox="1"/>
          <p:nvPr/>
        </p:nvSpPr>
        <p:spPr>
          <a:xfrm>
            <a:off x="7986966" y="8644557"/>
            <a:ext cx="8378794" cy="1482658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r>
              <a:rPr lang="en-US" sz="3200" dirty="0">
                <a:latin typeface="FreightSans Pro Book" panose="02000606030000020004" pitchFamily="2" charset="0"/>
              </a:rPr>
              <a:t>Faculty Teaching Excellence Awards | Drown Prize | KOPF &amp; </a:t>
            </a:r>
            <a:r>
              <a:rPr lang="en-US" sz="3200" dirty="0" err="1">
                <a:latin typeface="FreightSans Pro Book" panose="02000606030000020004" pitchFamily="2" charset="0"/>
              </a:rPr>
              <a:t>Banfi</a:t>
            </a:r>
            <a:r>
              <a:rPr lang="en-US" sz="3200" dirty="0">
                <a:latin typeface="FreightSans Pro Book" panose="02000606030000020004" pitchFamily="2" charset="0"/>
              </a:rPr>
              <a:t> Prizes | Merrill Presidential Scholars | PIHE Business Plan Competition | and many more!</a:t>
            </a:r>
          </a:p>
        </p:txBody>
      </p:sp>
      <p:pic>
        <p:nvPicPr>
          <p:cNvPr id="12" name="object 7">
            <a:extLst>
              <a:ext uri="{FF2B5EF4-FFF2-40B4-BE49-F238E27FC236}">
                <a16:creationId xmlns:a16="http://schemas.microsoft.com/office/drawing/2014/main" id="{E215D30E-B674-03F3-EB95-36F33FE07EA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235190" cy="9494520"/>
          </a:xfrm>
          <a:prstGeom prst="rect">
            <a:avLst/>
          </a:prstGeom>
        </p:spPr>
      </p:pic>
      <p:sp>
        <p:nvSpPr>
          <p:cNvPr id="3" name="Sub-head/info">
            <a:extLst>
              <a:ext uri="{FF2B5EF4-FFF2-40B4-BE49-F238E27FC236}">
                <a16:creationId xmlns:a16="http://schemas.microsoft.com/office/drawing/2014/main" id="{53BC442F-14D1-12F5-1680-4EEDA4C4DB9B}"/>
              </a:ext>
            </a:extLst>
          </p:cNvPr>
          <p:cNvSpPr txBox="1"/>
          <p:nvPr/>
        </p:nvSpPr>
        <p:spPr>
          <a:xfrm>
            <a:off x="4820270" y="11353800"/>
            <a:ext cx="12716540" cy="1155132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F1A1453-3DEA-8826-4C80-B76F44C1A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72623" y="500579"/>
            <a:ext cx="1783061" cy="178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3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4648C-F7D1-5E8F-A175-C5236C90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7BF5D1B2-2CBF-06E9-26A7-1D6DFF719FF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7505" y="0"/>
            <a:ext cx="18270851" cy="13716562"/>
            <a:chOff x="17505" y="0"/>
            <a:chExt cx="18270851" cy="13716562"/>
          </a:xfrm>
        </p:grpSpPr>
        <p:sp>
          <p:nvSpPr>
            <p:cNvPr id="17" name="bg object 17">
              <a:extLst>
                <a:ext uri="{FF2B5EF4-FFF2-40B4-BE49-F238E27FC236}">
                  <a16:creationId xmlns:a16="http://schemas.microsoft.com/office/drawing/2014/main" id="{8E2DAC0C-9D9E-B179-FE31-A1008D17036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98855" y="11891887"/>
              <a:ext cx="4078604" cy="1824355"/>
            </a:xfrm>
            <a:custGeom>
              <a:avLst/>
              <a:gdLst/>
              <a:ahLst/>
              <a:cxnLst/>
              <a:rect l="l" t="t" r="r" b="b"/>
              <a:pathLst>
                <a:path w="4078604" h="1824355">
                  <a:moveTo>
                    <a:pt x="4078434" y="0"/>
                  </a:moveTo>
                  <a:lnTo>
                    <a:pt x="1209846" y="0"/>
                  </a:lnTo>
                  <a:lnTo>
                    <a:pt x="1162143" y="4221"/>
                  </a:lnTo>
                  <a:lnTo>
                    <a:pt x="1116599" y="16523"/>
                  </a:lnTo>
                  <a:lnTo>
                    <a:pt x="1074155" y="36363"/>
                  </a:lnTo>
                  <a:lnTo>
                    <a:pt x="1035750" y="63198"/>
                  </a:lnTo>
                  <a:lnTo>
                    <a:pt x="1002325" y="96487"/>
                  </a:lnTo>
                  <a:lnTo>
                    <a:pt x="974820" y="135686"/>
                  </a:lnTo>
                  <a:lnTo>
                    <a:pt x="0" y="1824112"/>
                  </a:lnTo>
                  <a:lnTo>
                    <a:pt x="1043149" y="1824112"/>
                  </a:lnTo>
                  <a:lnTo>
                    <a:pt x="1542078" y="959942"/>
                  </a:lnTo>
                  <a:lnTo>
                    <a:pt x="1560230" y="936341"/>
                  </a:lnTo>
                  <a:lnTo>
                    <a:pt x="1583480" y="918546"/>
                  </a:lnTo>
                  <a:lnTo>
                    <a:pt x="1610512" y="907314"/>
                  </a:lnTo>
                  <a:lnTo>
                    <a:pt x="1640008" y="903401"/>
                  </a:lnTo>
                  <a:lnTo>
                    <a:pt x="3556857" y="903401"/>
                  </a:lnTo>
                  <a:lnTo>
                    <a:pt x="4078434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bg object 18">
              <a:extLst>
                <a:ext uri="{FF2B5EF4-FFF2-40B4-BE49-F238E27FC236}">
                  <a16:creationId xmlns:a16="http://schemas.microsoft.com/office/drawing/2014/main" id="{4248DF06-5403-6283-7138-5446FC4FAC1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23703" y="9272197"/>
              <a:ext cx="1992630" cy="4444365"/>
            </a:xfrm>
            <a:custGeom>
              <a:avLst/>
              <a:gdLst/>
              <a:ahLst/>
              <a:cxnLst/>
              <a:rect l="l" t="t" r="r" b="b"/>
              <a:pathLst>
                <a:path w="1992629" h="4444365">
                  <a:moveTo>
                    <a:pt x="1470647" y="0"/>
                  </a:moveTo>
                  <a:lnTo>
                    <a:pt x="36347" y="2484285"/>
                  </a:lnTo>
                  <a:lnTo>
                    <a:pt x="16154" y="2527714"/>
                  </a:lnTo>
                  <a:lnTo>
                    <a:pt x="4038" y="2573308"/>
                  </a:lnTo>
                  <a:lnTo>
                    <a:pt x="0" y="2619986"/>
                  </a:lnTo>
                  <a:lnTo>
                    <a:pt x="4038" y="2666660"/>
                  </a:lnTo>
                  <a:lnTo>
                    <a:pt x="16154" y="2712254"/>
                  </a:lnTo>
                  <a:lnTo>
                    <a:pt x="36347" y="2755684"/>
                  </a:lnTo>
                  <a:lnTo>
                    <a:pt x="1010999" y="4443802"/>
                  </a:lnTo>
                  <a:lnTo>
                    <a:pt x="1929638" y="4443802"/>
                  </a:lnTo>
                  <a:lnTo>
                    <a:pt x="1991893" y="4335970"/>
                  </a:lnTo>
                  <a:lnTo>
                    <a:pt x="1033805" y="2676525"/>
                  </a:lnTo>
                  <a:lnTo>
                    <a:pt x="1022453" y="2649015"/>
                  </a:lnTo>
                  <a:lnTo>
                    <a:pt x="1018670" y="2619984"/>
                  </a:lnTo>
                  <a:lnTo>
                    <a:pt x="1022453" y="2590958"/>
                  </a:lnTo>
                  <a:lnTo>
                    <a:pt x="1033805" y="2563456"/>
                  </a:lnTo>
                  <a:lnTo>
                    <a:pt x="1992236" y="903401"/>
                  </a:lnTo>
                  <a:lnTo>
                    <a:pt x="1470647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bg object 19">
              <a:extLst>
                <a:ext uri="{FF2B5EF4-FFF2-40B4-BE49-F238E27FC236}">
                  <a16:creationId xmlns:a16="http://schemas.microsoft.com/office/drawing/2014/main" id="{C287A793-228A-1E65-CC6F-85EA0BAE50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7505" y="6651650"/>
              <a:ext cx="4537710" cy="2619375"/>
            </a:xfrm>
            <a:custGeom>
              <a:avLst/>
              <a:gdLst/>
              <a:ahLst/>
              <a:cxnLst/>
              <a:rect l="l" t="t" r="r" b="b"/>
              <a:pathLst>
                <a:path w="4537710" h="2619375">
                  <a:moveTo>
                    <a:pt x="4537240" y="0"/>
                  </a:moveTo>
                  <a:lnTo>
                    <a:pt x="1668665" y="0"/>
                  </a:lnTo>
                  <a:lnTo>
                    <a:pt x="1620953" y="4220"/>
                  </a:lnTo>
                  <a:lnTo>
                    <a:pt x="1575407" y="16521"/>
                  </a:lnTo>
                  <a:lnTo>
                    <a:pt x="1532964" y="36361"/>
                  </a:lnTo>
                  <a:lnTo>
                    <a:pt x="1494563" y="63200"/>
                  </a:lnTo>
                  <a:lnTo>
                    <a:pt x="1461142" y="96497"/>
                  </a:lnTo>
                  <a:lnTo>
                    <a:pt x="1433639" y="135712"/>
                  </a:lnTo>
                  <a:lnTo>
                    <a:pt x="0" y="2618803"/>
                  </a:lnTo>
                  <a:lnTo>
                    <a:pt x="1043152" y="2618803"/>
                  </a:lnTo>
                  <a:lnTo>
                    <a:pt x="2000910" y="959929"/>
                  </a:lnTo>
                  <a:lnTo>
                    <a:pt x="2019053" y="936336"/>
                  </a:lnTo>
                  <a:lnTo>
                    <a:pt x="2042299" y="918544"/>
                  </a:lnTo>
                  <a:lnTo>
                    <a:pt x="2069336" y="907313"/>
                  </a:lnTo>
                  <a:lnTo>
                    <a:pt x="2098852" y="903401"/>
                  </a:lnTo>
                  <a:lnTo>
                    <a:pt x="4015676" y="903401"/>
                  </a:lnTo>
                  <a:lnTo>
                    <a:pt x="4537240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bg object 20">
              <a:extLst>
                <a:ext uri="{FF2B5EF4-FFF2-40B4-BE49-F238E27FC236}">
                  <a16:creationId xmlns:a16="http://schemas.microsoft.com/office/drawing/2014/main" id="{567B286E-6C80-43F2-79BC-15071F96CA7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673811" y="10174389"/>
              <a:ext cx="4614545" cy="3542029"/>
            </a:xfrm>
            <a:custGeom>
              <a:avLst/>
              <a:gdLst/>
              <a:ahLst/>
              <a:cxnLst/>
              <a:rect l="l" t="t" r="r" b="b"/>
              <a:pathLst>
                <a:path w="4614544" h="3542030">
                  <a:moveTo>
                    <a:pt x="1992236" y="903389"/>
                  </a:moveTo>
                  <a:lnTo>
                    <a:pt x="1470672" y="12"/>
                  </a:lnTo>
                  <a:lnTo>
                    <a:pt x="36360" y="2484285"/>
                  </a:lnTo>
                  <a:lnTo>
                    <a:pt x="16154" y="2527719"/>
                  </a:lnTo>
                  <a:lnTo>
                    <a:pt x="4038" y="2573312"/>
                  </a:lnTo>
                  <a:lnTo>
                    <a:pt x="0" y="2619997"/>
                  </a:lnTo>
                  <a:lnTo>
                    <a:pt x="4038" y="2666669"/>
                  </a:lnTo>
                  <a:lnTo>
                    <a:pt x="16154" y="2712250"/>
                  </a:lnTo>
                  <a:lnTo>
                    <a:pt x="36360" y="2755671"/>
                  </a:lnTo>
                  <a:lnTo>
                    <a:pt x="490131" y="3541611"/>
                  </a:lnTo>
                  <a:lnTo>
                    <a:pt x="1533258" y="3541611"/>
                  </a:lnTo>
                  <a:lnTo>
                    <a:pt x="1033805" y="2676525"/>
                  </a:lnTo>
                  <a:lnTo>
                    <a:pt x="1022438" y="2649029"/>
                  </a:lnTo>
                  <a:lnTo>
                    <a:pt x="1018654" y="2619984"/>
                  </a:lnTo>
                  <a:lnTo>
                    <a:pt x="1022438" y="2590965"/>
                  </a:lnTo>
                  <a:lnTo>
                    <a:pt x="1033805" y="2563444"/>
                  </a:lnTo>
                  <a:lnTo>
                    <a:pt x="1992236" y="903389"/>
                  </a:lnTo>
                  <a:close/>
                </a:path>
                <a:path w="4614544" h="3542030">
                  <a:moveTo>
                    <a:pt x="4614176" y="0"/>
                  </a:moveTo>
                  <a:lnTo>
                    <a:pt x="3192881" y="0"/>
                  </a:lnTo>
                  <a:lnTo>
                    <a:pt x="3145167" y="4216"/>
                  </a:lnTo>
                  <a:lnTo>
                    <a:pt x="3099612" y="16522"/>
                  </a:lnTo>
                  <a:lnTo>
                    <a:pt x="3057169" y="36360"/>
                  </a:lnTo>
                  <a:lnTo>
                    <a:pt x="3018764" y="63207"/>
                  </a:lnTo>
                  <a:lnTo>
                    <a:pt x="2985338" y="96494"/>
                  </a:lnTo>
                  <a:lnTo>
                    <a:pt x="2957830" y="135712"/>
                  </a:lnTo>
                  <a:lnTo>
                    <a:pt x="1524190" y="2618803"/>
                  </a:lnTo>
                  <a:lnTo>
                    <a:pt x="2567343" y="2618803"/>
                  </a:lnTo>
                  <a:lnTo>
                    <a:pt x="3525101" y="959942"/>
                  </a:lnTo>
                  <a:lnTo>
                    <a:pt x="3543236" y="936332"/>
                  </a:lnTo>
                  <a:lnTo>
                    <a:pt x="3566490" y="918540"/>
                  </a:lnTo>
                  <a:lnTo>
                    <a:pt x="3593528" y="907313"/>
                  </a:lnTo>
                  <a:lnTo>
                    <a:pt x="3623043" y="903401"/>
                  </a:lnTo>
                  <a:lnTo>
                    <a:pt x="4614176" y="903401"/>
                  </a:lnTo>
                  <a:lnTo>
                    <a:pt x="4614176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bg object 22">
              <a:extLst>
                <a:ext uri="{FF2B5EF4-FFF2-40B4-BE49-F238E27FC236}">
                  <a16:creationId xmlns:a16="http://schemas.microsoft.com/office/drawing/2014/main" id="{30A0AAD4-C1A1-3A20-219D-42415402A6D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554728" y="0"/>
              <a:ext cx="12618720" cy="10174605"/>
            </a:xfrm>
            <a:custGeom>
              <a:avLst/>
              <a:gdLst/>
              <a:ahLst/>
              <a:cxnLst/>
              <a:rect l="l" t="t" r="r" b="b"/>
              <a:pathLst>
                <a:path w="12618719" h="10174605">
                  <a:moveTo>
                    <a:pt x="4539615" y="9272206"/>
                  </a:moveTo>
                  <a:lnTo>
                    <a:pt x="4018026" y="8368817"/>
                  </a:lnTo>
                  <a:lnTo>
                    <a:pt x="2099856" y="8368805"/>
                  </a:lnTo>
                  <a:lnTo>
                    <a:pt x="2085860" y="8367916"/>
                  </a:lnTo>
                  <a:lnTo>
                    <a:pt x="2072259" y="8365299"/>
                  </a:lnTo>
                  <a:lnTo>
                    <a:pt x="2059190" y="8361083"/>
                  </a:lnTo>
                  <a:lnTo>
                    <a:pt x="2046757" y="8355368"/>
                  </a:lnTo>
                  <a:lnTo>
                    <a:pt x="3470440" y="5889498"/>
                  </a:lnTo>
                  <a:lnTo>
                    <a:pt x="3490645" y="5846064"/>
                  </a:lnTo>
                  <a:lnTo>
                    <a:pt x="3502761" y="5800471"/>
                  </a:lnTo>
                  <a:lnTo>
                    <a:pt x="3506813" y="5753786"/>
                  </a:lnTo>
                  <a:lnTo>
                    <a:pt x="3502761" y="5707100"/>
                  </a:lnTo>
                  <a:lnTo>
                    <a:pt x="3490645" y="5661507"/>
                  </a:lnTo>
                  <a:lnTo>
                    <a:pt x="3470440" y="5618073"/>
                  </a:lnTo>
                  <a:lnTo>
                    <a:pt x="2036152" y="3133826"/>
                  </a:lnTo>
                  <a:lnTo>
                    <a:pt x="1514576" y="4037215"/>
                  </a:lnTo>
                  <a:lnTo>
                    <a:pt x="2472982" y="5697245"/>
                  </a:lnTo>
                  <a:lnTo>
                    <a:pt x="2484361" y="5724741"/>
                  </a:lnTo>
                  <a:lnTo>
                    <a:pt x="2488146" y="5753773"/>
                  </a:lnTo>
                  <a:lnTo>
                    <a:pt x="2484361" y="5782805"/>
                  </a:lnTo>
                  <a:lnTo>
                    <a:pt x="2472982" y="5810326"/>
                  </a:lnTo>
                  <a:lnTo>
                    <a:pt x="1515224" y="7469187"/>
                  </a:lnTo>
                  <a:lnTo>
                    <a:pt x="1043178" y="6651650"/>
                  </a:lnTo>
                  <a:lnTo>
                    <a:pt x="0" y="6651650"/>
                  </a:lnTo>
                  <a:lnTo>
                    <a:pt x="1434630" y="9136494"/>
                  </a:lnTo>
                  <a:lnTo>
                    <a:pt x="1462151" y="9175712"/>
                  </a:lnTo>
                  <a:lnTo>
                    <a:pt x="1495577" y="9209011"/>
                  </a:lnTo>
                  <a:lnTo>
                    <a:pt x="1533982" y="9235846"/>
                  </a:lnTo>
                  <a:lnTo>
                    <a:pt x="1576425" y="9255684"/>
                  </a:lnTo>
                  <a:lnTo>
                    <a:pt x="1621967" y="9267990"/>
                  </a:lnTo>
                  <a:lnTo>
                    <a:pt x="1669681" y="9272206"/>
                  </a:lnTo>
                  <a:lnTo>
                    <a:pt x="4539615" y="9272206"/>
                  </a:lnTo>
                  <a:close/>
                </a:path>
                <a:path w="12618719" h="10174605">
                  <a:moveTo>
                    <a:pt x="12618377" y="6652133"/>
                  </a:moveTo>
                  <a:lnTo>
                    <a:pt x="9749803" y="6652133"/>
                  </a:lnTo>
                  <a:lnTo>
                    <a:pt x="9702089" y="6656362"/>
                  </a:lnTo>
                  <a:lnTo>
                    <a:pt x="9656534" y="6668656"/>
                  </a:lnTo>
                  <a:lnTo>
                    <a:pt x="9614090" y="6688493"/>
                  </a:lnTo>
                  <a:lnTo>
                    <a:pt x="9575686" y="6715328"/>
                  </a:lnTo>
                  <a:lnTo>
                    <a:pt x="9542272" y="6748615"/>
                  </a:lnTo>
                  <a:lnTo>
                    <a:pt x="9514764" y="6787820"/>
                  </a:lnTo>
                  <a:lnTo>
                    <a:pt x="8091094" y="9253703"/>
                  </a:lnTo>
                  <a:lnTo>
                    <a:pt x="8079905" y="9245803"/>
                  </a:lnTo>
                  <a:lnTo>
                    <a:pt x="8069720" y="9236596"/>
                  </a:lnTo>
                  <a:lnTo>
                    <a:pt x="8060652" y="9226131"/>
                  </a:lnTo>
                  <a:lnTo>
                    <a:pt x="8052879" y="9214447"/>
                  </a:lnTo>
                  <a:lnTo>
                    <a:pt x="7093788" y="7553261"/>
                  </a:lnTo>
                  <a:lnTo>
                    <a:pt x="7093623" y="7553261"/>
                  </a:lnTo>
                  <a:lnTo>
                    <a:pt x="7615199" y="6649872"/>
                  </a:lnTo>
                  <a:lnTo>
                    <a:pt x="6656781" y="4989855"/>
                  </a:lnTo>
                  <a:lnTo>
                    <a:pt x="6645415" y="4962347"/>
                  </a:lnTo>
                  <a:lnTo>
                    <a:pt x="6641617" y="4933302"/>
                  </a:lnTo>
                  <a:lnTo>
                    <a:pt x="6645415" y="4904283"/>
                  </a:lnTo>
                  <a:lnTo>
                    <a:pt x="6656781" y="4876762"/>
                  </a:lnTo>
                  <a:lnTo>
                    <a:pt x="7614526" y="3217900"/>
                  </a:lnTo>
                  <a:lnTo>
                    <a:pt x="8086611" y="4035450"/>
                  </a:lnTo>
                  <a:lnTo>
                    <a:pt x="9129763" y="4035450"/>
                  </a:lnTo>
                  <a:lnTo>
                    <a:pt x="8657742" y="3217900"/>
                  </a:lnTo>
                  <a:lnTo>
                    <a:pt x="7695133" y="1550593"/>
                  </a:lnTo>
                  <a:lnTo>
                    <a:pt x="7667625" y="1511376"/>
                  </a:lnTo>
                  <a:lnTo>
                    <a:pt x="7634198" y="1478089"/>
                  </a:lnTo>
                  <a:lnTo>
                    <a:pt x="7595794" y="1451254"/>
                  </a:lnTo>
                  <a:lnTo>
                    <a:pt x="7553350" y="1431417"/>
                  </a:lnTo>
                  <a:lnTo>
                    <a:pt x="7507808" y="1419110"/>
                  </a:lnTo>
                  <a:lnTo>
                    <a:pt x="7460107" y="1414894"/>
                  </a:lnTo>
                  <a:lnTo>
                    <a:pt x="4590212" y="1414881"/>
                  </a:lnTo>
                  <a:lnTo>
                    <a:pt x="5407088" y="0"/>
                  </a:lnTo>
                  <a:lnTo>
                    <a:pt x="4363923" y="0"/>
                  </a:lnTo>
                  <a:lnTo>
                    <a:pt x="3547046" y="1414881"/>
                  </a:lnTo>
                  <a:lnTo>
                    <a:pt x="4590173" y="1414894"/>
                  </a:lnTo>
                  <a:lnTo>
                    <a:pt x="5111762" y="2318283"/>
                  </a:lnTo>
                  <a:lnTo>
                    <a:pt x="7029932" y="2318283"/>
                  </a:lnTo>
                  <a:lnTo>
                    <a:pt x="7043915" y="2319172"/>
                  </a:lnTo>
                  <a:lnTo>
                    <a:pt x="7057504" y="2321788"/>
                  </a:lnTo>
                  <a:lnTo>
                    <a:pt x="7070572" y="2326005"/>
                  </a:lnTo>
                  <a:lnTo>
                    <a:pt x="7083006" y="2331732"/>
                  </a:lnTo>
                  <a:lnTo>
                    <a:pt x="5659348" y="4797615"/>
                  </a:lnTo>
                  <a:lnTo>
                    <a:pt x="5639143" y="4841037"/>
                  </a:lnTo>
                  <a:lnTo>
                    <a:pt x="5627014" y="4886630"/>
                  </a:lnTo>
                  <a:lnTo>
                    <a:pt x="5622976" y="4933315"/>
                  </a:lnTo>
                  <a:lnTo>
                    <a:pt x="5627014" y="4979987"/>
                  </a:lnTo>
                  <a:lnTo>
                    <a:pt x="5639143" y="5025580"/>
                  </a:lnTo>
                  <a:lnTo>
                    <a:pt x="5659348" y="5069014"/>
                  </a:lnTo>
                  <a:lnTo>
                    <a:pt x="7093610" y="7553261"/>
                  </a:lnTo>
                  <a:lnTo>
                    <a:pt x="6050648" y="7553261"/>
                  </a:lnTo>
                  <a:lnTo>
                    <a:pt x="7485608" y="10038690"/>
                  </a:lnTo>
                  <a:lnTo>
                    <a:pt x="7513117" y="10077907"/>
                  </a:lnTo>
                  <a:lnTo>
                    <a:pt x="7546543" y="10111194"/>
                  </a:lnTo>
                  <a:lnTo>
                    <a:pt x="7584948" y="10138029"/>
                  </a:lnTo>
                  <a:lnTo>
                    <a:pt x="7627391" y="10157866"/>
                  </a:lnTo>
                  <a:lnTo>
                    <a:pt x="7672946" y="10170160"/>
                  </a:lnTo>
                  <a:lnTo>
                    <a:pt x="7720660" y="10174376"/>
                  </a:lnTo>
                  <a:lnTo>
                    <a:pt x="10589920" y="10174376"/>
                  </a:lnTo>
                  <a:lnTo>
                    <a:pt x="10068331" y="9271000"/>
                  </a:lnTo>
                  <a:lnTo>
                    <a:pt x="9124277" y="9270936"/>
                  </a:lnTo>
                  <a:lnTo>
                    <a:pt x="10082035" y="7612050"/>
                  </a:lnTo>
                  <a:lnTo>
                    <a:pt x="10100170" y="7588466"/>
                  </a:lnTo>
                  <a:lnTo>
                    <a:pt x="10123424" y="7570673"/>
                  </a:lnTo>
                  <a:lnTo>
                    <a:pt x="10150462" y="7559434"/>
                  </a:lnTo>
                  <a:lnTo>
                    <a:pt x="10179977" y="7555509"/>
                  </a:lnTo>
                  <a:lnTo>
                    <a:pt x="12096788" y="7555509"/>
                  </a:lnTo>
                  <a:lnTo>
                    <a:pt x="12618377" y="6652133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bg object 25">
              <a:extLst>
                <a:ext uri="{FF2B5EF4-FFF2-40B4-BE49-F238E27FC236}">
                  <a16:creationId xmlns:a16="http://schemas.microsoft.com/office/drawing/2014/main" id="{D2D0EBD8-38D3-8544-16F9-EDF726D96E3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4370" y="7961915"/>
              <a:ext cx="1992630" cy="5239385"/>
            </a:xfrm>
            <a:custGeom>
              <a:avLst/>
              <a:gdLst/>
              <a:ahLst/>
              <a:cxnLst/>
              <a:rect l="l" t="t" r="r" b="b"/>
              <a:pathLst>
                <a:path w="1992630" h="5239384">
                  <a:moveTo>
                    <a:pt x="1470640" y="0"/>
                  </a:moveTo>
                  <a:lnTo>
                    <a:pt x="36366" y="2484285"/>
                  </a:lnTo>
                  <a:lnTo>
                    <a:pt x="16162" y="2527714"/>
                  </a:lnTo>
                  <a:lnTo>
                    <a:pt x="4040" y="2573308"/>
                  </a:lnTo>
                  <a:lnTo>
                    <a:pt x="0" y="2619984"/>
                  </a:lnTo>
                  <a:lnTo>
                    <a:pt x="4040" y="2666660"/>
                  </a:lnTo>
                  <a:lnTo>
                    <a:pt x="16162" y="2712254"/>
                  </a:lnTo>
                  <a:lnTo>
                    <a:pt x="36366" y="2755684"/>
                  </a:lnTo>
                  <a:lnTo>
                    <a:pt x="1470323" y="5239372"/>
                  </a:lnTo>
                  <a:lnTo>
                    <a:pt x="1991887" y="4335995"/>
                  </a:lnTo>
                  <a:lnTo>
                    <a:pt x="1033799" y="2676537"/>
                  </a:lnTo>
                  <a:lnTo>
                    <a:pt x="1022447" y="2649021"/>
                  </a:lnTo>
                  <a:lnTo>
                    <a:pt x="1018663" y="2619987"/>
                  </a:lnTo>
                  <a:lnTo>
                    <a:pt x="1022447" y="2590959"/>
                  </a:lnTo>
                  <a:lnTo>
                    <a:pt x="1033799" y="2563456"/>
                  </a:lnTo>
                  <a:lnTo>
                    <a:pt x="1992229" y="903401"/>
                  </a:lnTo>
                  <a:lnTo>
                    <a:pt x="1470640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B7EBA9E6-2AF7-9387-478B-7B9D9CB40D2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7797595"/>
          </a:xfrm>
          <a:custGeom>
            <a:avLst/>
            <a:gdLst/>
            <a:ahLst/>
            <a:cxnLst/>
            <a:rect l="l" t="t" r="r" b="b"/>
            <a:pathLst>
              <a:path w="6274434" h="12075160">
                <a:moveTo>
                  <a:pt x="0" y="12075071"/>
                </a:moveTo>
                <a:lnTo>
                  <a:pt x="6274384" y="12075071"/>
                </a:lnTo>
                <a:lnTo>
                  <a:pt x="6274384" y="0"/>
                </a:lnTo>
                <a:lnTo>
                  <a:pt x="0" y="0"/>
                </a:lnTo>
                <a:lnTo>
                  <a:pt x="0" y="1207507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pic>
        <p:nvPicPr>
          <p:cNvPr id="10" name="Picture 9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2797C887-3321-757B-2E9B-9DCFC0E3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915" y="1474786"/>
            <a:ext cx="4044950" cy="4044950"/>
          </a:xfrm>
          <a:prstGeom prst="rect">
            <a:avLst/>
          </a:prstGeom>
        </p:spPr>
      </p:pic>
      <p:pic>
        <p:nvPicPr>
          <p:cNvPr id="11" name="Picture 10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7F94667C-63BA-7D24-3F2E-172390335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785" y="1474786"/>
            <a:ext cx="4044950" cy="4044950"/>
          </a:xfrm>
          <a:prstGeom prst="rect">
            <a:avLst/>
          </a:prstGeom>
        </p:spPr>
      </p:pic>
      <p:pic>
        <p:nvPicPr>
          <p:cNvPr id="12" name="Picture 11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E56CDAD3-35DE-6541-0CE7-CC944AEB2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656" y="1474786"/>
            <a:ext cx="4044950" cy="4044950"/>
          </a:xfrm>
          <a:prstGeom prst="rect">
            <a:avLst/>
          </a:prstGeom>
        </p:spPr>
      </p:pic>
      <p:sp>
        <p:nvSpPr>
          <p:cNvPr id="5" name="object 13">
            <a:extLst>
              <a:ext uri="{FF2B5EF4-FFF2-40B4-BE49-F238E27FC236}">
                <a16:creationId xmlns:a16="http://schemas.microsoft.com/office/drawing/2014/main" id="{D3EB3531-7799-403A-D7BB-BBFA446DC8D0}"/>
              </a:ext>
            </a:extLst>
          </p:cNvPr>
          <p:cNvSpPr txBox="1"/>
          <p:nvPr/>
        </p:nvSpPr>
        <p:spPr>
          <a:xfrm>
            <a:off x="1492916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John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Manager, Operations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D644C603-9F48-830C-021E-95C12E9AF52D}"/>
              </a:ext>
            </a:extLst>
          </p:cNvPr>
          <p:cNvSpPr txBox="1"/>
          <p:nvPr/>
        </p:nvSpPr>
        <p:spPr>
          <a:xfrm>
            <a:off x="7081785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Mary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Manager, Marketing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A579FF1A-6BDE-1710-52B3-BF44C3470612}"/>
              </a:ext>
            </a:extLst>
          </p:cNvPr>
          <p:cNvSpPr txBox="1"/>
          <p:nvPr/>
        </p:nvSpPr>
        <p:spPr>
          <a:xfrm>
            <a:off x="12670656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Janelle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Director, Consultant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F02EA906-796E-82AE-1CED-8554492497A9}"/>
              </a:ext>
            </a:extLst>
          </p:cNvPr>
          <p:cNvSpPr txBox="1"/>
          <p:nvPr/>
        </p:nvSpPr>
        <p:spPr>
          <a:xfrm>
            <a:off x="1" y="8013379"/>
            <a:ext cx="18288000" cy="2518003"/>
          </a:xfrm>
          <a:prstGeom prst="rect">
            <a:avLst/>
          </a:prstGeom>
        </p:spPr>
        <p:txBody>
          <a:bodyPr vert="horz" wrap="square" lIns="0" tIns="356241" rIns="0" bIns="0" rtlCol="0">
            <a:spAutoFit/>
          </a:bodyPr>
          <a:lstStyle/>
          <a:p>
            <a:pPr algn="ctr">
              <a:spcBef>
                <a:spcPts val="2805"/>
              </a:spcBef>
            </a:pPr>
            <a:r>
              <a:rPr sz="8574" spc="-28" dirty="0">
                <a:solidFill>
                  <a:schemeClr val="tx2"/>
                </a:solidFill>
                <a:latin typeface="Utopia Std"/>
                <a:cs typeface="Utopia Std"/>
              </a:rPr>
              <a:t>Title,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dirty="0">
                <a:solidFill>
                  <a:schemeClr val="tx2"/>
                </a:solidFill>
                <a:latin typeface="Utopia Std"/>
                <a:cs typeface="Utopia Std"/>
              </a:rPr>
              <a:t>topic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dirty="0">
                <a:solidFill>
                  <a:schemeClr val="tx2"/>
                </a:solidFill>
                <a:latin typeface="Utopia Std"/>
                <a:cs typeface="Utopia Std"/>
              </a:rPr>
              <a:t>of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spc="-11" dirty="0">
                <a:solidFill>
                  <a:schemeClr val="tx2"/>
                </a:solidFill>
                <a:latin typeface="Utopia Std"/>
                <a:cs typeface="Utopia Std"/>
              </a:rPr>
              <a:t>presentation</a:t>
            </a:r>
          </a:p>
          <a:p>
            <a:pPr algn="ctr"/>
            <a:r>
              <a:rPr lang="en-US" sz="5451" dirty="0">
                <a:latin typeface="FreightSans Pro Medium" panose="02000606030000020004" pitchFamily="2" charset="0"/>
              </a:rPr>
              <a:t>October 11, 2021, 6:00-8:30 p.m., Room 223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9F8BEC7-E0C8-C2F0-894E-857008B5D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588" y="11394815"/>
            <a:ext cx="1783061" cy="1783061"/>
          </a:xfrm>
          <a:prstGeom prst="rect">
            <a:avLst/>
          </a:prstGeom>
        </p:spPr>
      </p:pic>
      <p:sp>
        <p:nvSpPr>
          <p:cNvPr id="6" name="Sub-head/info">
            <a:extLst>
              <a:ext uri="{FF2B5EF4-FFF2-40B4-BE49-F238E27FC236}">
                <a16:creationId xmlns:a16="http://schemas.microsoft.com/office/drawing/2014/main" id="{4D9C1ACB-6F81-28DC-4D2C-77D5E4C02DA6}"/>
              </a:ext>
            </a:extLst>
          </p:cNvPr>
          <p:cNvSpPr txBox="1"/>
          <p:nvPr/>
        </p:nvSpPr>
        <p:spPr>
          <a:xfrm>
            <a:off x="4820270" y="11771022"/>
            <a:ext cx="12716540" cy="1155132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2800" b="1" dirty="0"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  <p:extLst>
      <p:ext uri="{BB962C8B-B14F-4D97-AF65-F5344CB8AC3E}">
        <p14:creationId xmlns:p14="http://schemas.microsoft.com/office/powerpoint/2010/main" val="355700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24CA-73AA-A457-472F-B9FC991E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>
            <a:extLst>
              <a:ext uri="{FF2B5EF4-FFF2-40B4-BE49-F238E27FC236}">
                <a16:creationId xmlns:a16="http://schemas.microsoft.com/office/drawing/2014/main" id="{59D1B709-49CB-DFBD-6C6F-0E1EB85BE3F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394921" cy="11578996"/>
          </a:xfrm>
          <a:prstGeom prst="rect">
            <a:avLst/>
          </a:prstGeom>
        </p:spPr>
      </p:pic>
      <p:sp>
        <p:nvSpPr>
          <p:cNvPr id="15" name="Gray rectangle">
            <a:extLst>
              <a:ext uri="{FF2B5EF4-FFF2-40B4-BE49-F238E27FC236}">
                <a16:creationId xmlns:a16="http://schemas.microsoft.com/office/drawing/2014/main" id="{3F7BF2CC-367D-9CAB-BC06-F5C8BC8C86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510" y="11553876"/>
            <a:ext cx="18287999" cy="21626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con 1" descr="A white dollar sign in a circle&#10;&#10;AI-generated content may be incorrect.">
            <a:extLst>
              <a:ext uri="{FF2B5EF4-FFF2-40B4-BE49-F238E27FC236}">
                <a16:creationId xmlns:a16="http://schemas.microsoft.com/office/drawing/2014/main" id="{E6686576-A8E4-1EF5-5A6E-8FC04EB22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4" y="11928809"/>
            <a:ext cx="1471492" cy="1437941"/>
          </a:xfrm>
          <a:prstGeom prst="rect">
            <a:avLst/>
          </a:prstGeom>
        </p:spPr>
      </p:pic>
      <p:sp>
        <p:nvSpPr>
          <p:cNvPr id="5" name="Headline">
            <a:extLst>
              <a:ext uri="{FF2B5EF4-FFF2-40B4-BE49-F238E27FC236}">
                <a16:creationId xmlns:a16="http://schemas.microsoft.com/office/drawing/2014/main" id="{3D3B74DC-65D4-9853-BBD7-E7247B32F5B5}"/>
              </a:ext>
            </a:extLst>
          </p:cNvPr>
          <p:cNvSpPr txBox="1"/>
          <p:nvPr/>
        </p:nvSpPr>
        <p:spPr>
          <a:xfrm>
            <a:off x="10095898" y="1118863"/>
            <a:ext cx="7415429" cy="4354346"/>
          </a:xfrm>
          <a:prstGeom prst="rect">
            <a:avLst/>
          </a:prstGeom>
        </p:spPr>
        <p:txBody>
          <a:bodyPr vert="horz" wrap="square" lIns="0" tIns="245186" rIns="0" bIns="0" rtlCol="0">
            <a:spAutoFit/>
          </a:bodyPr>
          <a:lstStyle/>
          <a:p>
            <a:pPr marR="15143">
              <a:lnSpc>
                <a:spcPct val="80000"/>
              </a:lnSpc>
              <a:spcBef>
                <a:spcPts val="1931"/>
              </a:spcBef>
            </a:pPr>
            <a:r>
              <a:rPr lang="en-US" sz="9600" b="1" spc="-85" dirty="0">
                <a:latin typeface="Utopia Std"/>
                <a:cs typeface="Utopia Std"/>
              </a:rPr>
              <a:t>Lorem</a:t>
            </a:r>
          </a:p>
          <a:p>
            <a:pPr marR="15143">
              <a:lnSpc>
                <a:spcPct val="80000"/>
              </a:lnSpc>
              <a:spcBef>
                <a:spcPts val="1931"/>
              </a:spcBef>
            </a:pPr>
            <a:r>
              <a:rPr lang="en-US" sz="9600" b="1" spc="-85" dirty="0">
                <a:latin typeface="Utopia Std"/>
                <a:cs typeface="Utopia Std"/>
              </a:rPr>
              <a:t>Ipsum Dolor</a:t>
            </a:r>
          </a:p>
          <a:p>
            <a:pPr marR="15143">
              <a:lnSpc>
                <a:spcPct val="80000"/>
              </a:lnSpc>
              <a:spcBef>
                <a:spcPts val="1931"/>
              </a:spcBef>
            </a:pPr>
            <a:r>
              <a:rPr lang="en-US" sz="9600" b="1" spc="-85" dirty="0">
                <a:latin typeface="Utopia Std"/>
                <a:cs typeface="Utopia Std"/>
              </a:rPr>
              <a:t>Sit Amet</a:t>
            </a:r>
            <a:endParaRPr sz="9600" dirty="0">
              <a:latin typeface="Utopia Std"/>
              <a:cs typeface="Utopia Std"/>
            </a:endParaRPr>
          </a:p>
        </p:txBody>
      </p:sp>
      <p:sp>
        <p:nvSpPr>
          <p:cNvPr id="7" name="Sub-head/info">
            <a:extLst>
              <a:ext uri="{FF2B5EF4-FFF2-40B4-BE49-F238E27FC236}">
                <a16:creationId xmlns:a16="http://schemas.microsoft.com/office/drawing/2014/main" id="{DFDB712D-4187-85D4-B526-491D53AAB720}"/>
              </a:ext>
            </a:extLst>
          </p:cNvPr>
          <p:cNvSpPr txBox="1"/>
          <p:nvPr/>
        </p:nvSpPr>
        <p:spPr>
          <a:xfrm>
            <a:off x="10160436" y="5912651"/>
            <a:ext cx="4669353" cy="2717868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4000" b="1" spc="-193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May 22, 2025-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sz="4000" b="1" spc="-193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1:00</a:t>
            </a:r>
            <a:r>
              <a:rPr sz="4000" b="1" spc="-284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301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-</a:t>
            </a:r>
            <a:r>
              <a:rPr sz="4000" b="1" spc="-278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-85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5:00</a:t>
            </a:r>
            <a:r>
              <a:rPr sz="4000" b="1" spc="-278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-23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p.m.</a:t>
            </a:r>
            <a:endParaRPr sz="4000" b="1" dirty="0">
              <a:solidFill>
                <a:schemeClr val="accent2"/>
              </a:solidFill>
              <a:latin typeface="FreightSans Pro Semibold" panose="02000606030000020004" pitchFamily="2" charset="0"/>
              <a:cs typeface="Arial"/>
            </a:endParaRPr>
          </a:p>
          <a:p>
            <a:pPr marL="14422" marR="5769">
              <a:lnSpc>
                <a:spcPct val="85000"/>
              </a:lnSpc>
              <a:spcBef>
                <a:spcPts val="437"/>
              </a:spcBef>
            </a:pPr>
            <a:r>
              <a:rPr sz="4000" b="1" spc="-28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Statler</a:t>
            </a:r>
            <a:r>
              <a:rPr sz="4000" b="1" spc="-244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-79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Auditorium </a:t>
            </a:r>
            <a:r>
              <a:rPr sz="4000" b="1" spc="-28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Statler</a:t>
            </a:r>
            <a:r>
              <a:rPr sz="4000" b="1" spc="-244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-23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Hall </a:t>
            </a:r>
            <a:r>
              <a:rPr sz="4000" b="1" spc="-159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Cornell</a:t>
            </a:r>
            <a:r>
              <a:rPr sz="4000" b="1" spc="-232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 </a:t>
            </a:r>
            <a:r>
              <a:rPr sz="4000" b="1" spc="-11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Universit</a:t>
            </a:r>
            <a:r>
              <a:rPr lang="en-US" sz="4000" b="1" spc="-11" dirty="0">
                <a:solidFill>
                  <a:schemeClr val="accent2"/>
                </a:solidFill>
                <a:latin typeface="FreightSans Pro Semibold" panose="02000606030000020004" pitchFamily="2" charset="0"/>
                <a:cs typeface="Arial"/>
              </a:rPr>
              <a:t>y</a:t>
            </a:r>
            <a:endParaRPr sz="4000" b="1" dirty="0">
              <a:solidFill>
                <a:schemeClr val="accent2"/>
              </a:solidFill>
              <a:latin typeface="FreightSans Pro Semibold" panose="02000606030000020004" pitchFamily="2" charset="0"/>
              <a:cs typeface="Arial"/>
            </a:endParaRPr>
          </a:p>
        </p:txBody>
      </p:sp>
      <p:sp>
        <p:nvSpPr>
          <p:cNvPr id="16" name="Info 1">
            <a:extLst>
              <a:ext uri="{FF2B5EF4-FFF2-40B4-BE49-F238E27FC236}">
                <a16:creationId xmlns:a16="http://schemas.microsoft.com/office/drawing/2014/main" id="{F2F83173-24F3-7DEF-9F30-9E2FB911A433}"/>
              </a:ext>
            </a:extLst>
          </p:cNvPr>
          <p:cNvSpPr txBox="1"/>
          <p:nvPr/>
        </p:nvSpPr>
        <p:spPr>
          <a:xfrm>
            <a:off x="2346430" y="12075223"/>
            <a:ext cx="3093222" cy="1098194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PRIZES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$10,000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0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(across winning teams)</a:t>
            </a:r>
            <a:endParaRPr sz="2000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24" name="Icon 2" descr="A group of people with a light bulb and a black background&#10;&#10;AI-generated content may be incorrect.">
            <a:extLst>
              <a:ext uri="{FF2B5EF4-FFF2-40B4-BE49-F238E27FC236}">
                <a16:creationId xmlns:a16="http://schemas.microsoft.com/office/drawing/2014/main" id="{3E3B8F86-AF67-4A30-0AD7-CC70EA8CC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26" y="11928810"/>
            <a:ext cx="1413974" cy="1437939"/>
          </a:xfrm>
          <a:prstGeom prst="rect">
            <a:avLst/>
          </a:prstGeom>
        </p:spPr>
      </p:pic>
      <p:sp>
        <p:nvSpPr>
          <p:cNvPr id="17" name="Info 2">
            <a:extLst>
              <a:ext uri="{FF2B5EF4-FFF2-40B4-BE49-F238E27FC236}">
                <a16:creationId xmlns:a16="http://schemas.microsoft.com/office/drawing/2014/main" id="{58061A08-ED19-FEB4-F444-0CB270D21739}"/>
              </a:ext>
            </a:extLst>
          </p:cNvPr>
          <p:cNvSpPr txBox="1"/>
          <p:nvPr/>
        </p:nvSpPr>
        <p:spPr>
          <a:xfrm>
            <a:off x="8602294" y="12075223"/>
            <a:ext cx="3093222" cy="120745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ENTRIES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Undergraduate,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MBA students</a:t>
            </a:r>
            <a:endParaRPr lang="en-US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32" name="Icon 3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62318025-EAD2-B004-1CD5-F285DE03C5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269" y="11826808"/>
            <a:ext cx="1641942" cy="1641942"/>
          </a:xfrm>
          <a:prstGeom prst="rect">
            <a:avLst/>
          </a:prstGeom>
        </p:spPr>
      </p:pic>
      <p:sp>
        <p:nvSpPr>
          <p:cNvPr id="18" name="Info 3">
            <a:extLst>
              <a:ext uri="{FF2B5EF4-FFF2-40B4-BE49-F238E27FC236}">
                <a16:creationId xmlns:a16="http://schemas.microsoft.com/office/drawing/2014/main" id="{A9C598BD-E854-C049-FE2A-5AA2342E7FFF}"/>
              </a:ext>
            </a:extLst>
          </p:cNvPr>
          <p:cNvSpPr txBox="1"/>
          <p:nvPr/>
        </p:nvSpPr>
        <p:spPr>
          <a:xfrm>
            <a:off x="14418106" y="12075223"/>
            <a:ext cx="3093222" cy="125977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JUDGING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AND AWARDS</a:t>
            </a:r>
          </a:p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6:00 pm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6C3183-2F24-425C-C294-2EB1D4E7A5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899" y="9713698"/>
            <a:ext cx="7697704" cy="1066419"/>
          </a:xfrm>
          <a:prstGeom prst="rect">
            <a:avLst/>
          </a:prstGeom>
        </p:spPr>
      </p:pic>
      <p:sp>
        <p:nvSpPr>
          <p:cNvPr id="4" name="Sub-head/info">
            <a:extLst>
              <a:ext uri="{FF2B5EF4-FFF2-40B4-BE49-F238E27FC236}">
                <a16:creationId xmlns:a16="http://schemas.microsoft.com/office/drawing/2014/main" id="{E506042B-DC36-652F-BDFE-FD26C1E0D85D}"/>
              </a:ext>
            </a:extLst>
          </p:cNvPr>
          <p:cNvSpPr txBox="1"/>
          <p:nvPr/>
        </p:nvSpPr>
        <p:spPr>
          <a:xfrm>
            <a:off x="10095898" y="882115"/>
            <a:ext cx="6162084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latin typeface="FreightSans Pro Semibold" panose="02000606030000020004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09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021434" y="1447800"/>
            <a:ext cx="7565469" cy="5208710"/>
          </a:xfrm>
          <a:prstGeom prst="rect">
            <a:avLst/>
          </a:prstGeom>
        </p:spPr>
        <p:txBody>
          <a:bodyPr vert="horz" wrap="square" lIns="0" tIns="19471" rIns="0" bIns="0" rtlCol="0">
            <a:spAutoFit/>
          </a:bodyPr>
          <a:lstStyle/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sz="11129" b="1" spc="-238" dirty="0">
                <a:solidFill>
                  <a:srgbClr val="FFFFFF"/>
                </a:solidFill>
                <a:latin typeface="Utopia Std"/>
                <a:cs typeface="Utopia Std"/>
              </a:rPr>
              <a:t>Edit</a:t>
            </a:r>
            <a:r>
              <a:rPr sz="11129" b="1" spc="-521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3" dirty="0">
                <a:solidFill>
                  <a:srgbClr val="FFFFFF"/>
                </a:solidFill>
                <a:latin typeface="Utopia Std"/>
                <a:cs typeface="Utopia Std"/>
              </a:rPr>
              <a:t>sitia</a:t>
            </a:r>
            <a:endParaRPr sz="11129" dirty="0">
              <a:latin typeface="Utopia Std"/>
              <a:cs typeface="Utopia Std"/>
            </a:endParaRPr>
          </a:p>
          <a:p>
            <a:pPr marL="14422">
              <a:lnSpc>
                <a:spcPts val="9948"/>
              </a:lnSpc>
            </a:pPr>
            <a:r>
              <a:rPr lang="en-US" sz="11129" b="1" spc="-34" dirty="0" err="1">
                <a:solidFill>
                  <a:srgbClr val="FFFFFF"/>
                </a:solidFill>
                <a:latin typeface="Utopia Std"/>
                <a:cs typeface="Utopia Std"/>
              </a:rPr>
              <a:t>N</a:t>
            </a:r>
            <a:r>
              <a:rPr sz="11129" b="1" spc="-34" dirty="0" err="1">
                <a:solidFill>
                  <a:srgbClr val="FFFFFF"/>
                </a:solidFill>
                <a:latin typeface="Utopia Std"/>
                <a:cs typeface="Utopia Std"/>
              </a:rPr>
              <a:t>onsed</a:t>
            </a:r>
            <a:r>
              <a:rPr lang="en-US" sz="11129" dirty="0">
                <a:latin typeface="Utopia Std"/>
                <a:cs typeface="Utopia Std"/>
              </a:rPr>
              <a:t> </a:t>
            </a:r>
            <a:r>
              <a:rPr sz="11129" b="1" spc="-238" dirty="0" err="1">
                <a:solidFill>
                  <a:srgbClr val="FFFFFF"/>
                </a:solidFill>
                <a:latin typeface="Utopia Std"/>
                <a:cs typeface="Utopia Std"/>
              </a:rPr>
              <a:t>quam</a:t>
            </a:r>
            <a:r>
              <a:rPr sz="11129" b="1" spc="-528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10" dirty="0">
                <a:solidFill>
                  <a:srgbClr val="FFFFFF"/>
                </a:solidFill>
                <a:latin typeface="Utopia Std"/>
                <a:cs typeface="Utopia Std"/>
              </a:rPr>
              <a:t>que </a:t>
            </a:r>
            <a:r>
              <a:rPr sz="11129" b="1" spc="-288" dirty="0">
                <a:solidFill>
                  <a:srgbClr val="FFFFFF"/>
                </a:solidFill>
                <a:latin typeface="Utopia Std"/>
                <a:cs typeface="Utopia Std"/>
              </a:rPr>
              <a:t>vent</a:t>
            </a:r>
            <a:r>
              <a:rPr sz="11129" b="1" spc="-517" dirty="0">
                <a:solidFill>
                  <a:srgbClr val="FFFFFF"/>
                </a:solidFill>
                <a:latin typeface="Utopia Std"/>
                <a:cs typeface="Utopia Std"/>
              </a:rPr>
              <a:t> </a:t>
            </a:r>
            <a:r>
              <a:rPr sz="11129" b="1" spc="-28" dirty="0">
                <a:solidFill>
                  <a:srgbClr val="FFFFFF"/>
                </a:solidFill>
                <a:latin typeface="Utopia Std"/>
                <a:cs typeface="Utopia Std"/>
              </a:rPr>
              <a:t>qu</a:t>
            </a:r>
            <a:endParaRPr sz="11129" dirty="0">
              <a:latin typeface="Utopia Std"/>
              <a:cs typeface="Utopia St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4447" y="6998046"/>
            <a:ext cx="4685568" cy="3130651"/>
          </a:xfrm>
          <a:prstGeom prst="rect">
            <a:avLst/>
          </a:prstGeom>
        </p:spPr>
        <p:txBody>
          <a:bodyPr vert="horz" wrap="square" lIns="0" tIns="13702" rIns="0" bIns="0" rtlCol="0">
            <a:spAutoFit/>
          </a:bodyPr>
          <a:lstStyle/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lang="en-US" sz="4599" b="1" spc="-232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May 22, 2024</a:t>
            </a:r>
          </a:p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sz="4599" b="1" spc="-232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1:00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318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-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9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5:00</a:t>
            </a:r>
            <a:r>
              <a:rPr sz="4599" b="1" spc="-30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p.m.</a:t>
            </a:r>
            <a:endParaRPr sz="4599" b="1" dirty="0">
              <a:latin typeface="FreightSans Pro Bold" panose="02000606030000020004" pitchFamily="2" charset="0"/>
              <a:cs typeface="Arial"/>
            </a:endParaRPr>
          </a:p>
          <a:p>
            <a:pPr marL="14422" marR="5769">
              <a:lnSpc>
                <a:spcPts val="4724"/>
              </a:lnSpc>
              <a:spcBef>
                <a:spcPts val="464"/>
              </a:spcBef>
              <a:tabLst>
                <a:tab pos="3764894" algn="l"/>
              </a:tabLst>
            </a:pPr>
            <a:r>
              <a:rPr sz="4599" b="1" spc="-34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Statler</a:t>
            </a:r>
            <a:r>
              <a:rPr sz="4599" b="1" spc="-25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9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Auditorium </a:t>
            </a:r>
            <a:r>
              <a:rPr sz="4599" b="1" spc="-34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Statler</a:t>
            </a:r>
            <a:r>
              <a:rPr sz="4599" b="1" spc="-25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Hall </a:t>
            </a:r>
            <a:r>
              <a:rPr sz="4599" b="1" spc="-170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Cornell</a:t>
            </a:r>
            <a:r>
              <a:rPr sz="4599" b="1" spc="-256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 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Univ</a:t>
            </a:r>
            <a:r>
              <a:rPr lang="en-US"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er</a:t>
            </a:r>
            <a:r>
              <a:rPr sz="4599" b="1" spc="-23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sity</a:t>
            </a:r>
            <a:endParaRPr sz="4599" b="1" dirty="0">
              <a:latin typeface="FreightSans Pro Bold" panose="02000606030000020004" pitchFamily="2" charset="0"/>
              <a:cs typeface="Arial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E4F2760-C508-8735-0931-ED117218512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34" y="11316231"/>
            <a:ext cx="11064800" cy="153288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67B6EA2-41AE-9CC7-EE6B-1C334613EC4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9542914"/>
            <a:ext cx="17584286" cy="1963286"/>
            <a:chOff x="0" y="9542914"/>
            <a:chExt cx="17584286" cy="196328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AA1ABC-CF6C-0C39-0A0C-0C0E39B0438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0" y="10524557"/>
              <a:ext cx="16036900" cy="0"/>
            </a:xfrm>
            <a:prstGeom prst="line">
              <a:avLst/>
            </a:prstGeom>
            <a:ln w="53975" cap="rnd" cmpd="sng" algn="ctr">
              <a:solidFill>
                <a:schemeClr val="tx2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DE5DF36-6DDB-6658-5DB8-CC703DFFA6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621000" y="9542914"/>
              <a:ext cx="1963286" cy="1963286"/>
            </a:xfrm>
            <a:prstGeom prst="rect">
              <a:avLst/>
            </a:prstGeom>
          </p:spPr>
        </p:pic>
      </p:grpSp>
      <p:sp>
        <p:nvSpPr>
          <p:cNvPr id="2" name="Sub-head/info">
            <a:extLst>
              <a:ext uri="{FF2B5EF4-FFF2-40B4-BE49-F238E27FC236}">
                <a16:creationId xmlns:a16="http://schemas.microsoft.com/office/drawing/2014/main" id="{304696D9-C8C2-18E6-502E-3DB2AE29BEF4}"/>
              </a:ext>
            </a:extLst>
          </p:cNvPr>
          <p:cNvSpPr txBox="1"/>
          <p:nvPr/>
        </p:nvSpPr>
        <p:spPr>
          <a:xfrm>
            <a:off x="1044447" y="838200"/>
            <a:ext cx="6162084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chemeClr val="bg1"/>
                </a:solidFill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solidFill>
                <a:schemeClr val="bg1"/>
              </a:solidFill>
              <a:latin typeface="FreightSans Pro Semibold" panose="02000606030000020004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>
            <a:extLst>
              <a:ext uri="{FF2B5EF4-FFF2-40B4-BE49-F238E27FC236}">
                <a16:creationId xmlns:a16="http://schemas.microsoft.com/office/drawing/2014/main" id="{33A9D80D-DCF0-18C4-E559-4FAF04415F5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3"/>
            <a:ext cx="7760861" cy="13716000"/>
          </a:xfrm>
          <a:custGeom>
            <a:avLst/>
            <a:gdLst/>
            <a:ahLst/>
            <a:cxnLst/>
            <a:rect l="l" t="t" r="r" b="b"/>
            <a:pathLst>
              <a:path w="6833870" h="12077700">
                <a:moveTo>
                  <a:pt x="5868327" y="0"/>
                </a:moveTo>
                <a:lnTo>
                  <a:pt x="0" y="0"/>
                </a:lnTo>
                <a:lnTo>
                  <a:pt x="0" y="12077700"/>
                </a:lnTo>
                <a:lnTo>
                  <a:pt x="6833755" y="12077700"/>
                </a:lnTo>
                <a:lnTo>
                  <a:pt x="5868327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272D7AC8-A3A0-1E89-F094-0592295D89A8}"/>
              </a:ext>
            </a:extLst>
          </p:cNvPr>
          <p:cNvSpPr txBox="1"/>
          <p:nvPr/>
        </p:nvSpPr>
        <p:spPr>
          <a:xfrm>
            <a:off x="8153400" y="1382297"/>
            <a:ext cx="9189366" cy="5285655"/>
          </a:xfrm>
          <a:prstGeom prst="rect">
            <a:avLst/>
          </a:prstGeom>
        </p:spPr>
        <p:txBody>
          <a:bodyPr vert="horz" wrap="square" lIns="0" tIns="19471" rIns="0" bIns="0" rtlCol="0">
            <a:spAutoFit/>
          </a:bodyPr>
          <a:lstStyle/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129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Edit </a:t>
            </a:r>
            <a:r>
              <a:rPr lang="en-US" sz="11129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sitia</a:t>
            </a:r>
            <a:endParaRPr lang="en-US" sz="11129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129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Nonsed</a:t>
            </a:r>
            <a:endParaRPr lang="en-US" sz="11129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129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Quam </a:t>
            </a:r>
            <a:r>
              <a:rPr lang="en-US" sz="11129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que</a:t>
            </a:r>
            <a:endParaRPr lang="en-US" sz="11129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129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Vent </a:t>
            </a:r>
            <a:r>
              <a:rPr lang="en-US" sz="11129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</a:t>
            </a:r>
            <a:endParaRPr lang="en-US" sz="11129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7F7B3A30-C1D5-EF3D-ADCA-E06F4199D997}"/>
              </a:ext>
            </a:extLst>
          </p:cNvPr>
          <p:cNvSpPr txBox="1"/>
          <p:nvPr/>
        </p:nvSpPr>
        <p:spPr>
          <a:xfrm>
            <a:off x="8153400" y="7212049"/>
            <a:ext cx="5791200" cy="1258344"/>
          </a:xfrm>
          <a:prstGeom prst="rect">
            <a:avLst/>
          </a:prstGeom>
        </p:spPr>
        <p:txBody>
          <a:bodyPr vert="horz" wrap="square" lIns="0" tIns="13702" rIns="0" bIns="0" rtlCol="0">
            <a:spAutoFit/>
          </a:bodyPr>
          <a:lstStyle/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lang="en-US" sz="4599" b="1" dirty="0">
                <a:latin typeface="FreightSans Pro Bold" panose="02000606030000020004" pitchFamily="2" charset="0"/>
                <a:cs typeface="Arial"/>
              </a:rPr>
              <a:t>John Peterson ’03</a:t>
            </a:r>
          </a:p>
          <a:p>
            <a:pPr marL="14422">
              <a:lnSpc>
                <a:spcPts val="4724"/>
              </a:lnSpc>
              <a:spcBef>
                <a:spcPts val="108"/>
              </a:spcBef>
            </a:pPr>
            <a:r>
              <a:rPr lang="en-US" sz="4599" dirty="0">
                <a:latin typeface="FreightSans Pro Book" panose="02000606030000020004" pitchFamily="2" charset="0"/>
                <a:cs typeface="Arial"/>
              </a:rPr>
              <a:t>VP of Related Urban</a:t>
            </a:r>
            <a:endParaRPr sz="4599" dirty="0">
              <a:latin typeface="FreightSans Pro Book" panose="02000606030000020004" pitchFamily="2" charset="0"/>
              <a:cs typeface="Arial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038069F7-47E1-CACB-9E4D-06E2076A8B95}"/>
              </a:ext>
            </a:extLst>
          </p:cNvPr>
          <p:cNvSpPr txBox="1"/>
          <p:nvPr/>
        </p:nvSpPr>
        <p:spPr>
          <a:xfrm>
            <a:off x="8173065" y="8675605"/>
            <a:ext cx="5791200" cy="1516811"/>
          </a:xfrm>
          <a:prstGeom prst="rect">
            <a:avLst/>
          </a:prstGeom>
        </p:spPr>
        <p:txBody>
          <a:bodyPr vert="horz" wrap="square" lIns="0" tIns="13702" rIns="0" bIns="0" rtlCol="0">
            <a:spAutoFit/>
          </a:bodyPr>
          <a:lstStyle/>
          <a:p>
            <a:pPr marL="14422">
              <a:spcBef>
                <a:spcPts val="108"/>
              </a:spcBef>
            </a:pPr>
            <a:r>
              <a:rPr lang="en-US" sz="3200" dirty="0">
                <a:latin typeface="FreightSans Pro Book" panose="02000606030000020004" pitchFamily="2" charset="0"/>
                <a:cs typeface="Arial"/>
              </a:rPr>
              <a:t>Tuesday, July 7 12:00 pm</a:t>
            </a:r>
          </a:p>
          <a:p>
            <a:pPr marL="14422">
              <a:spcBef>
                <a:spcPts val="108"/>
              </a:spcBef>
            </a:pPr>
            <a:r>
              <a:rPr lang="en-US" sz="3200" dirty="0">
                <a:latin typeface="FreightSans Pro Book" panose="02000606030000020004" pitchFamily="2" charset="0"/>
                <a:cs typeface="Arial"/>
              </a:rPr>
              <a:t>7 East Ave</a:t>
            </a:r>
          </a:p>
          <a:p>
            <a:pPr marL="14422">
              <a:spcBef>
                <a:spcPts val="108"/>
              </a:spcBef>
            </a:pPr>
            <a:r>
              <a:rPr lang="en-US" sz="3200" dirty="0">
                <a:latin typeface="FreightSans Pro Book" panose="02000606030000020004" pitchFamily="2" charset="0"/>
                <a:cs typeface="Arial"/>
              </a:rPr>
              <a:t>Lunch Provided</a:t>
            </a:r>
            <a:endParaRPr sz="3200" dirty="0">
              <a:latin typeface="FreightSans Pro Book" panose="02000606030000020004" pitchFamily="2" charset="0"/>
              <a:cs typeface="Arial"/>
            </a:endParaRP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9BAFF55E-1C10-4F93-C788-D9EC7BB35147}"/>
              </a:ext>
            </a:extLst>
          </p:cNvPr>
          <p:cNvSpPr txBox="1"/>
          <p:nvPr/>
        </p:nvSpPr>
        <p:spPr>
          <a:xfrm>
            <a:off x="8205020" y="11252545"/>
            <a:ext cx="9701980" cy="1996430"/>
          </a:xfrm>
          <a:prstGeom prst="rect">
            <a:avLst/>
          </a:prstGeom>
        </p:spPr>
        <p:txBody>
          <a:bodyPr vert="horz" wrap="square" lIns="0" tIns="13702" rIns="0" bIns="0" rtlCol="0">
            <a:spAutoFit/>
          </a:bodyPr>
          <a:lstStyle/>
          <a:p>
            <a:pPr marL="14422">
              <a:spcBef>
                <a:spcPts val="108"/>
              </a:spcBef>
            </a:pPr>
            <a:r>
              <a:rPr lang="en-US" sz="3200" dirty="0">
                <a:latin typeface="FreightSans Pro Book" panose="02000606030000020004" pitchFamily="2" charset="0"/>
                <a:cs typeface="Arial"/>
              </a:rPr>
              <a:t>His skills and passion for excellence of have enabled him to be a leading force behind the largest real estate deal in the history of our country, EVER.</a:t>
            </a:r>
          </a:p>
          <a:p>
            <a:pPr marL="14422">
              <a:spcBef>
                <a:spcPts val="108"/>
              </a:spcBef>
            </a:pPr>
            <a:endParaRPr lang="en-US" sz="3200" dirty="0">
              <a:latin typeface="FreightSans Pro Book" panose="02000606030000020004" pitchFamily="2" charset="0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FC7F13-F48B-D1D4-F941-E21C9B54B73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34" y="11201400"/>
            <a:ext cx="6598566" cy="914148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9815E958-2D9F-DE2E-CA4A-77558AD18BC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7392479" cy="9372600"/>
          </a:xfrm>
          <a:prstGeom prst="rect">
            <a:avLst/>
          </a:prstGeom>
        </p:spPr>
      </p:pic>
      <p:sp>
        <p:nvSpPr>
          <p:cNvPr id="2" name="Sub-head/info">
            <a:extLst>
              <a:ext uri="{FF2B5EF4-FFF2-40B4-BE49-F238E27FC236}">
                <a16:creationId xmlns:a16="http://schemas.microsoft.com/office/drawing/2014/main" id="{B89108CA-6106-8070-6116-73B593BBB304}"/>
              </a:ext>
            </a:extLst>
          </p:cNvPr>
          <p:cNvSpPr txBox="1"/>
          <p:nvPr/>
        </p:nvSpPr>
        <p:spPr>
          <a:xfrm>
            <a:off x="8153400" y="838200"/>
            <a:ext cx="6162084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latin typeface="FreightSans Pro Semibold" panose="02000606030000020004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9640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3">
            <a:extLst>
              <a:ext uri="{FF2B5EF4-FFF2-40B4-BE49-F238E27FC236}">
                <a16:creationId xmlns:a16="http://schemas.microsoft.com/office/drawing/2014/main" id="{B7B85F7F-3928-D8D8-C5CE-4CFD5348235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76"/>
            <a:ext cx="7444864" cy="13707923"/>
          </a:xfrm>
          <a:prstGeom prst="rect">
            <a:avLst/>
          </a:prstGeom>
        </p:spPr>
      </p:pic>
      <p:sp>
        <p:nvSpPr>
          <p:cNvPr id="10" name="Red Box">
            <a:extLst>
              <a:ext uri="{FF2B5EF4-FFF2-40B4-BE49-F238E27FC236}">
                <a16:creationId xmlns:a16="http://schemas.microsoft.com/office/drawing/2014/main" id="{44F7AFF0-9436-ADEF-D7F8-382FDE50AC0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244250"/>
            <a:ext cx="7848600" cy="3471750"/>
          </a:xfrm>
          <a:prstGeom prst="rect">
            <a:avLst/>
          </a:prstGeom>
          <a:solidFill>
            <a:schemeClr val="tx1">
              <a:alpha val="4992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d Box">
            <a:extLst>
              <a:ext uri="{FF2B5EF4-FFF2-40B4-BE49-F238E27FC236}">
                <a16:creationId xmlns:a16="http://schemas.microsoft.com/office/drawing/2014/main" id="{528D3C9B-7107-FEFC-1FCC-2E0D6771E2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444268" y="8898"/>
            <a:ext cx="10843731" cy="137071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B5BCD242-65DB-5CCE-1BAC-25A8112F0E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29037" y="12"/>
            <a:ext cx="14459585" cy="13716000"/>
          </a:xfrm>
          <a:custGeom>
            <a:avLst/>
            <a:gdLst/>
            <a:ahLst/>
            <a:cxnLst/>
            <a:rect l="l" t="t" r="r" b="b"/>
            <a:pathLst>
              <a:path w="14459585" h="13716000">
                <a:moveTo>
                  <a:pt x="2709189" y="11191977"/>
                </a:moveTo>
                <a:lnTo>
                  <a:pt x="2169579" y="10284981"/>
                </a:lnTo>
                <a:lnTo>
                  <a:pt x="2154047" y="10258869"/>
                </a:lnTo>
                <a:lnTo>
                  <a:pt x="159766" y="10284981"/>
                </a:lnTo>
                <a:lnTo>
                  <a:pt x="100711" y="10269982"/>
                </a:lnTo>
                <a:lnTo>
                  <a:pt x="57061" y="10227462"/>
                </a:lnTo>
                <a:lnTo>
                  <a:pt x="28702" y="10179799"/>
                </a:lnTo>
                <a:lnTo>
                  <a:pt x="0" y="10231044"/>
                </a:lnTo>
                <a:lnTo>
                  <a:pt x="1738553" y="11204689"/>
                </a:lnTo>
                <a:lnTo>
                  <a:pt x="2709189" y="11191977"/>
                </a:lnTo>
                <a:close/>
              </a:path>
              <a:path w="14459585" h="13716000">
                <a:moveTo>
                  <a:pt x="2907055" y="6196850"/>
                </a:moveTo>
                <a:lnTo>
                  <a:pt x="2573401" y="5635930"/>
                </a:lnTo>
                <a:lnTo>
                  <a:pt x="2042845" y="6583299"/>
                </a:lnTo>
                <a:lnTo>
                  <a:pt x="2376525" y="7144182"/>
                </a:lnTo>
                <a:lnTo>
                  <a:pt x="2907055" y="6196850"/>
                </a:lnTo>
                <a:close/>
              </a:path>
              <a:path w="14459585" h="13716000">
                <a:moveTo>
                  <a:pt x="3200298" y="12023306"/>
                </a:moveTo>
                <a:lnTo>
                  <a:pt x="3060014" y="11787505"/>
                </a:lnTo>
                <a:lnTo>
                  <a:pt x="3030842" y="11747068"/>
                </a:lnTo>
                <a:lnTo>
                  <a:pt x="2995599" y="11712867"/>
                </a:lnTo>
                <a:lnTo>
                  <a:pt x="2955264" y="11685461"/>
                </a:lnTo>
                <a:lnTo>
                  <a:pt x="2910827" y="11665382"/>
                </a:lnTo>
                <a:lnTo>
                  <a:pt x="2863253" y="11653203"/>
                </a:lnTo>
                <a:lnTo>
                  <a:pt x="2813545" y="11649469"/>
                </a:lnTo>
                <a:lnTo>
                  <a:pt x="2539174" y="11653050"/>
                </a:lnTo>
                <a:lnTo>
                  <a:pt x="3200298" y="12023306"/>
                </a:lnTo>
                <a:close/>
              </a:path>
              <a:path w="14459585" h="13716000">
                <a:moveTo>
                  <a:pt x="8704212" y="8844953"/>
                </a:moveTo>
                <a:lnTo>
                  <a:pt x="8699386" y="8796426"/>
                </a:lnTo>
                <a:lnTo>
                  <a:pt x="8686152" y="8749144"/>
                </a:lnTo>
                <a:lnTo>
                  <a:pt x="8664537" y="8704212"/>
                </a:lnTo>
                <a:lnTo>
                  <a:pt x="7137209" y="6137021"/>
                </a:lnTo>
                <a:lnTo>
                  <a:pt x="6606756" y="7084187"/>
                </a:lnTo>
                <a:lnTo>
                  <a:pt x="5560898" y="5326240"/>
                </a:lnTo>
                <a:lnTo>
                  <a:pt x="5080152" y="4518203"/>
                </a:lnTo>
                <a:lnTo>
                  <a:pt x="5050993" y="4477766"/>
                </a:lnTo>
                <a:lnTo>
                  <a:pt x="5015750" y="4443577"/>
                </a:lnTo>
                <a:lnTo>
                  <a:pt x="4975415" y="4416158"/>
                </a:lnTo>
                <a:lnTo>
                  <a:pt x="4930965" y="4396092"/>
                </a:lnTo>
                <a:lnTo>
                  <a:pt x="4883391" y="4383913"/>
                </a:lnTo>
                <a:lnTo>
                  <a:pt x="4833683" y="4380166"/>
                </a:lnTo>
                <a:lnTo>
                  <a:pt x="3265157" y="4400702"/>
                </a:lnTo>
                <a:lnTo>
                  <a:pt x="2734640" y="5348021"/>
                </a:lnTo>
                <a:lnTo>
                  <a:pt x="4398276" y="5326240"/>
                </a:lnTo>
                <a:lnTo>
                  <a:pt x="4429049" y="5329923"/>
                </a:lnTo>
                <a:lnTo>
                  <a:pt x="4457357" y="5341251"/>
                </a:lnTo>
                <a:lnTo>
                  <a:pt x="4481792" y="5359463"/>
                </a:lnTo>
                <a:lnTo>
                  <a:pt x="4500981" y="5383771"/>
                </a:lnTo>
                <a:lnTo>
                  <a:pt x="5521083" y="7098398"/>
                </a:lnTo>
                <a:lnTo>
                  <a:pt x="6606743" y="7084212"/>
                </a:lnTo>
                <a:lnTo>
                  <a:pt x="7627493" y="8800173"/>
                </a:lnTo>
                <a:lnTo>
                  <a:pt x="7634135" y="8813178"/>
                </a:lnTo>
                <a:lnTo>
                  <a:pt x="7639037" y="8826741"/>
                </a:lnTo>
                <a:lnTo>
                  <a:pt x="7642225" y="8840686"/>
                </a:lnTo>
                <a:lnTo>
                  <a:pt x="7643711" y="8854846"/>
                </a:lnTo>
                <a:lnTo>
                  <a:pt x="4680293" y="8893632"/>
                </a:lnTo>
                <a:lnTo>
                  <a:pt x="4630686" y="8898674"/>
                </a:lnTo>
                <a:lnTo>
                  <a:pt x="4583455" y="8912098"/>
                </a:lnTo>
                <a:lnTo>
                  <a:pt x="4539551" y="8933332"/>
                </a:lnTo>
                <a:lnTo>
                  <a:pt x="4499953" y="8961793"/>
                </a:lnTo>
                <a:lnTo>
                  <a:pt x="4465612" y="8996896"/>
                </a:lnTo>
                <a:lnTo>
                  <a:pt x="4437519" y="9038082"/>
                </a:lnTo>
                <a:lnTo>
                  <a:pt x="2978620" y="11643144"/>
                </a:lnTo>
                <a:lnTo>
                  <a:pt x="4064279" y="11628920"/>
                </a:lnTo>
                <a:lnTo>
                  <a:pt x="5039144" y="9888182"/>
                </a:lnTo>
                <a:lnTo>
                  <a:pt x="5057711" y="9863379"/>
                </a:lnTo>
                <a:lnTo>
                  <a:pt x="5081663" y="9844532"/>
                </a:lnTo>
                <a:lnTo>
                  <a:pt x="5109642" y="9832467"/>
                </a:lnTo>
                <a:lnTo>
                  <a:pt x="5140299" y="9827984"/>
                </a:lnTo>
                <a:lnTo>
                  <a:pt x="7133907" y="9801885"/>
                </a:lnTo>
                <a:lnTo>
                  <a:pt x="6653835" y="10659262"/>
                </a:lnTo>
                <a:lnTo>
                  <a:pt x="7208964" y="11592382"/>
                </a:lnTo>
                <a:lnTo>
                  <a:pt x="7209053" y="11592230"/>
                </a:lnTo>
                <a:lnTo>
                  <a:pt x="8668220" y="8986685"/>
                </a:lnTo>
                <a:lnTo>
                  <a:pt x="8688654" y="8941206"/>
                </a:lnTo>
                <a:lnTo>
                  <a:pt x="8700643" y="8893594"/>
                </a:lnTo>
                <a:lnTo>
                  <a:pt x="8704212" y="8844953"/>
                </a:lnTo>
                <a:close/>
              </a:path>
              <a:path w="14459585" h="13716000">
                <a:moveTo>
                  <a:pt x="9560065" y="12972733"/>
                </a:moveTo>
                <a:lnTo>
                  <a:pt x="6575933" y="13011811"/>
                </a:lnTo>
                <a:lnTo>
                  <a:pt x="6526339" y="13016852"/>
                </a:lnTo>
                <a:lnTo>
                  <a:pt x="6479095" y="13030276"/>
                </a:lnTo>
                <a:lnTo>
                  <a:pt x="6435191" y="13051498"/>
                </a:lnTo>
                <a:lnTo>
                  <a:pt x="6395593" y="13079959"/>
                </a:lnTo>
                <a:lnTo>
                  <a:pt x="6361252" y="13115062"/>
                </a:lnTo>
                <a:lnTo>
                  <a:pt x="6333147" y="13156248"/>
                </a:lnTo>
                <a:lnTo>
                  <a:pt x="6068174" y="13629399"/>
                </a:lnTo>
                <a:lnTo>
                  <a:pt x="6222809" y="13715987"/>
                </a:lnTo>
                <a:lnTo>
                  <a:pt x="9143822" y="13715987"/>
                </a:lnTo>
                <a:lnTo>
                  <a:pt x="9560065" y="12972733"/>
                </a:lnTo>
                <a:close/>
              </a:path>
              <a:path w="14459585" h="13716000">
                <a:moveTo>
                  <a:pt x="10576243" y="0"/>
                </a:moveTo>
                <a:lnTo>
                  <a:pt x="9498520" y="0"/>
                </a:lnTo>
                <a:lnTo>
                  <a:pt x="9395676" y="183629"/>
                </a:lnTo>
                <a:lnTo>
                  <a:pt x="10481348" y="169430"/>
                </a:lnTo>
                <a:lnTo>
                  <a:pt x="10576243" y="0"/>
                </a:lnTo>
                <a:close/>
              </a:path>
              <a:path w="14459585" h="13716000">
                <a:moveTo>
                  <a:pt x="11645697" y="13715987"/>
                </a:moveTo>
                <a:lnTo>
                  <a:pt x="10921797" y="12499226"/>
                </a:lnTo>
                <a:lnTo>
                  <a:pt x="10441051" y="11691176"/>
                </a:lnTo>
                <a:lnTo>
                  <a:pt x="10411892" y="11650751"/>
                </a:lnTo>
                <a:lnTo>
                  <a:pt x="10376649" y="11616550"/>
                </a:lnTo>
                <a:lnTo>
                  <a:pt x="10336314" y="11589144"/>
                </a:lnTo>
                <a:lnTo>
                  <a:pt x="10291877" y="11569078"/>
                </a:lnTo>
                <a:lnTo>
                  <a:pt x="10244303" y="11556898"/>
                </a:lnTo>
                <a:lnTo>
                  <a:pt x="10194595" y="11553152"/>
                </a:lnTo>
                <a:lnTo>
                  <a:pt x="7209053" y="11592230"/>
                </a:lnTo>
                <a:lnTo>
                  <a:pt x="7764196" y="12525337"/>
                </a:lnTo>
                <a:lnTo>
                  <a:pt x="9759201" y="12499226"/>
                </a:lnTo>
                <a:lnTo>
                  <a:pt x="9789960" y="12502909"/>
                </a:lnTo>
                <a:lnTo>
                  <a:pt x="9818256" y="12514224"/>
                </a:lnTo>
                <a:lnTo>
                  <a:pt x="9842690" y="12532436"/>
                </a:lnTo>
                <a:lnTo>
                  <a:pt x="9861893" y="12556731"/>
                </a:lnTo>
                <a:lnTo>
                  <a:pt x="10551579" y="13715987"/>
                </a:lnTo>
                <a:lnTo>
                  <a:pt x="11645697" y="13715987"/>
                </a:lnTo>
                <a:close/>
              </a:path>
              <a:path w="14459585" h="13716000">
                <a:moveTo>
                  <a:pt x="14224991" y="8303387"/>
                </a:moveTo>
                <a:lnTo>
                  <a:pt x="12698743" y="5737961"/>
                </a:lnTo>
                <a:lnTo>
                  <a:pt x="12669571" y="5697537"/>
                </a:lnTo>
                <a:lnTo>
                  <a:pt x="12634328" y="5663349"/>
                </a:lnTo>
                <a:lnTo>
                  <a:pt x="12593993" y="5635942"/>
                </a:lnTo>
                <a:lnTo>
                  <a:pt x="12549556" y="5615864"/>
                </a:lnTo>
                <a:lnTo>
                  <a:pt x="12501982" y="5603684"/>
                </a:lnTo>
                <a:lnTo>
                  <a:pt x="12452274" y="5599938"/>
                </a:lnTo>
                <a:lnTo>
                  <a:pt x="9466732" y="5639016"/>
                </a:lnTo>
                <a:lnTo>
                  <a:pt x="10926331" y="3032709"/>
                </a:lnTo>
                <a:lnTo>
                  <a:pt x="10946765" y="2987230"/>
                </a:lnTo>
                <a:lnTo>
                  <a:pt x="10958754" y="2939605"/>
                </a:lnTo>
                <a:lnTo>
                  <a:pt x="10961014" y="2908858"/>
                </a:lnTo>
                <a:lnTo>
                  <a:pt x="10962335" y="2890977"/>
                </a:lnTo>
                <a:lnTo>
                  <a:pt x="10957497" y="2842450"/>
                </a:lnTo>
                <a:lnTo>
                  <a:pt x="10944250" y="2795155"/>
                </a:lnTo>
                <a:lnTo>
                  <a:pt x="10922635" y="2750235"/>
                </a:lnTo>
                <a:lnTo>
                  <a:pt x="10477221" y="2001558"/>
                </a:lnTo>
                <a:lnTo>
                  <a:pt x="9395676" y="183629"/>
                </a:lnTo>
                <a:lnTo>
                  <a:pt x="8865133" y="1130985"/>
                </a:lnTo>
                <a:lnTo>
                  <a:pt x="9367495" y="1975459"/>
                </a:lnTo>
                <a:lnTo>
                  <a:pt x="7373912" y="2001558"/>
                </a:lnTo>
                <a:lnTo>
                  <a:pt x="7314832" y="1986572"/>
                </a:lnTo>
                <a:lnTo>
                  <a:pt x="7271220" y="1944052"/>
                </a:lnTo>
                <a:lnTo>
                  <a:pt x="6251105" y="229412"/>
                </a:lnTo>
                <a:lnTo>
                  <a:pt x="5596394" y="237985"/>
                </a:lnTo>
                <a:lnTo>
                  <a:pt x="5385790" y="614032"/>
                </a:lnTo>
                <a:lnTo>
                  <a:pt x="6692024" y="2809621"/>
                </a:lnTo>
                <a:lnTo>
                  <a:pt x="6721195" y="2850057"/>
                </a:lnTo>
                <a:lnTo>
                  <a:pt x="6756438" y="2884259"/>
                </a:lnTo>
                <a:lnTo>
                  <a:pt x="6796773" y="2911665"/>
                </a:lnTo>
                <a:lnTo>
                  <a:pt x="6841223" y="2931744"/>
                </a:lnTo>
                <a:lnTo>
                  <a:pt x="6888797" y="2943923"/>
                </a:lnTo>
                <a:lnTo>
                  <a:pt x="6938518" y="2947670"/>
                </a:lnTo>
                <a:lnTo>
                  <a:pt x="9901949" y="2908858"/>
                </a:lnTo>
                <a:lnTo>
                  <a:pt x="9900806" y="2923057"/>
                </a:lnTo>
                <a:lnTo>
                  <a:pt x="9897986" y="2937078"/>
                </a:lnTo>
                <a:lnTo>
                  <a:pt x="9893440" y="2950743"/>
                </a:lnTo>
                <a:lnTo>
                  <a:pt x="9887140" y="2963913"/>
                </a:lnTo>
                <a:lnTo>
                  <a:pt x="8911603" y="4705896"/>
                </a:lnTo>
                <a:lnTo>
                  <a:pt x="9466720" y="5639016"/>
                </a:lnTo>
                <a:lnTo>
                  <a:pt x="10021875" y="6572148"/>
                </a:lnTo>
                <a:lnTo>
                  <a:pt x="12016880" y="6546037"/>
                </a:lnTo>
                <a:lnTo>
                  <a:pt x="12047639" y="6549707"/>
                </a:lnTo>
                <a:lnTo>
                  <a:pt x="12075922" y="6561036"/>
                </a:lnTo>
                <a:lnTo>
                  <a:pt x="12100370" y="6579248"/>
                </a:lnTo>
                <a:lnTo>
                  <a:pt x="12119572" y="6603543"/>
                </a:lnTo>
                <a:lnTo>
                  <a:pt x="13139319" y="8317585"/>
                </a:lnTo>
                <a:lnTo>
                  <a:pt x="14224991" y="8303387"/>
                </a:lnTo>
                <a:close/>
              </a:path>
              <a:path w="14459585" h="13716000">
                <a:moveTo>
                  <a:pt x="14458963" y="9805581"/>
                </a:moveTo>
                <a:lnTo>
                  <a:pt x="14034872" y="10562958"/>
                </a:lnTo>
                <a:lnTo>
                  <a:pt x="14458963" y="11275771"/>
                </a:lnTo>
                <a:lnTo>
                  <a:pt x="14458963" y="9805581"/>
                </a:lnTo>
                <a:close/>
              </a:path>
              <a:path w="14459585" h="13716000">
                <a:moveTo>
                  <a:pt x="14458963" y="8765934"/>
                </a:moveTo>
                <a:lnTo>
                  <a:pt x="12061342" y="8797328"/>
                </a:lnTo>
                <a:lnTo>
                  <a:pt x="12011736" y="8802370"/>
                </a:lnTo>
                <a:lnTo>
                  <a:pt x="11964505" y="8815794"/>
                </a:lnTo>
                <a:lnTo>
                  <a:pt x="11920601" y="8837016"/>
                </a:lnTo>
                <a:lnTo>
                  <a:pt x="11881002" y="8865476"/>
                </a:lnTo>
                <a:lnTo>
                  <a:pt x="11846674" y="8900579"/>
                </a:lnTo>
                <a:lnTo>
                  <a:pt x="11818582" y="8941752"/>
                </a:lnTo>
                <a:lnTo>
                  <a:pt x="10359669" y="11546827"/>
                </a:lnTo>
                <a:lnTo>
                  <a:pt x="11445354" y="11532629"/>
                </a:lnTo>
                <a:lnTo>
                  <a:pt x="12420219" y="9791890"/>
                </a:lnTo>
                <a:lnTo>
                  <a:pt x="12438774" y="9767075"/>
                </a:lnTo>
                <a:lnTo>
                  <a:pt x="12462726" y="9748228"/>
                </a:lnTo>
                <a:lnTo>
                  <a:pt x="12490717" y="9736163"/>
                </a:lnTo>
                <a:lnTo>
                  <a:pt x="12521375" y="9731680"/>
                </a:lnTo>
                <a:lnTo>
                  <a:pt x="14458963" y="9706318"/>
                </a:lnTo>
                <a:lnTo>
                  <a:pt x="14458963" y="8765934"/>
                </a:lnTo>
                <a:close/>
              </a:path>
              <a:path w="14459585" h="13716000">
                <a:moveTo>
                  <a:pt x="14458963" y="6146597"/>
                </a:moveTo>
                <a:lnTo>
                  <a:pt x="13987729" y="6988048"/>
                </a:lnTo>
                <a:lnTo>
                  <a:pt x="14458963" y="7780109"/>
                </a:lnTo>
                <a:lnTo>
                  <a:pt x="14458963" y="6146597"/>
                </a:lnTo>
                <a:close/>
              </a:path>
              <a:path w="14459585" h="13716000">
                <a:moveTo>
                  <a:pt x="14458963" y="2842298"/>
                </a:moveTo>
                <a:lnTo>
                  <a:pt x="14319022" y="2844127"/>
                </a:lnTo>
                <a:lnTo>
                  <a:pt x="14269428" y="2849168"/>
                </a:lnTo>
                <a:lnTo>
                  <a:pt x="14222197" y="2862592"/>
                </a:lnTo>
                <a:lnTo>
                  <a:pt x="14178293" y="2883827"/>
                </a:lnTo>
                <a:lnTo>
                  <a:pt x="14138682" y="2912275"/>
                </a:lnTo>
                <a:lnTo>
                  <a:pt x="14104353" y="2947378"/>
                </a:lnTo>
                <a:lnTo>
                  <a:pt x="14076261" y="2988551"/>
                </a:lnTo>
                <a:lnTo>
                  <a:pt x="12617348" y="5593639"/>
                </a:lnTo>
                <a:lnTo>
                  <a:pt x="13703033" y="5579427"/>
                </a:lnTo>
                <a:lnTo>
                  <a:pt x="14458963" y="4229608"/>
                </a:lnTo>
                <a:lnTo>
                  <a:pt x="14458963" y="2842298"/>
                </a:lnTo>
                <a:close/>
              </a:path>
            </a:pathLst>
          </a:custGeom>
          <a:solidFill>
            <a:srgbClr val="221E1F">
              <a:alpha val="8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146071" y="1190023"/>
            <a:ext cx="6128851" cy="813326"/>
          </a:xfrm>
          <a:prstGeom prst="rect">
            <a:avLst/>
          </a:prstGeom>
        </p:spPr>
        <p:txBody>
          <a:bodyPr vert="horz" wrap="square" lIns="0" tIns="12980" rIns="0" bIns="0" rtlCol="0">
            <a:spAutoFit/>
          </a:bodyPr>
          <a:lstStyle/>
          <a:p>
            <a:pPr marL="14422">
              <a:spcBef>
                <a:spcPts val="102"/>
              </a:spcBef>
            </a:pPr>
            <a:r>
              <a:rPr sz="5200" dirty="0">
                <a:solidFill>
                  <a:srgbClr val="FFFFFF"/>
                </a:solidFill>
                <a:latin typeface="FreightSans Pro Medium" panose="02000606030000020004" pitchFamily="2" charset="0"/>
              </a:rPr>
              <a:t>Faculty and Student</a:t>
            </a:r>
            <a:endParaRPr sz="5200" dirty="0">
              <a:latin typeface="FreightSans Pro Medium" panose="02000606030000020004" pitchFamily="2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058629" y="2116838"/>
            <a:ext cx="8378794" cy="5600904"/>
          </a:xfrm>
          <a:prstGeom prst="rect">
            <a:avLst/>
          </a:prstGeom>
        </p:spPr>
        <p:txBody>
          <a:bodyPr vert="horz" wrap="square" lIns="0" tIns="16585" rIns="0" bIns="0" rtlCol="0">
            <a:spAutoFit/>
          </a:bodyPr>
          <a:lstStyle/>
          <a:p>
            <a:pPr marL="14422">
              <a:lnSpc>
                <a:spcPts val="10720"/>
              </a:lnSpc>
              <a:spcBef>
                <a:spcPts val="129"/>
              </a:spcBef>
            </a:pPr>
            <a:r>
              <a:rPr lang="en-US" sz="116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Award </a:t>
            </a:r>
            <a:r>
              <a:rPr sz="116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Celebration</a:t>
            </a:r>
            <a:endParaRPr sz="11600" b="1" dirty="0">
              <a:latin typeface="FreightSans Pro Bold" panose="02000606030000020004" pitchFamily="2" charset="0"/>
              <a:cs typeface="Arial"/>
            </a:endParaRPr>
          </a:p>
          <a:p>
            <a:pPr marL="14422">
              <a:spcBef>
                <a:spcPts val="6308"/>
              </a:spcBef>
            </a:pPr>
            <a:r>
              <a:rPr sz="44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Come and congratulate</a:t>
            </a:r>
            <a:endParaRPr sz="4400" b="1" dirty="0">
              <a:latin typeface="FreightSans Pro Bold" panose="02000606030000020004" pitchFamily="2" charset="0"/>
              <a:cs typeface="Arial"/>
            </a:endParaRPr>
          </a:p>
          <a:p>
            <a:pPr marL="14422" marR="5769">
              <a:lnSpc>
                <a:spcPct val="100600"/>
              </a:lnSpc>
            </a:pPr>
            <a:r>
              <a:rPr sz="4400" b="1" dirty="0">
                <a:solidFill>
                  <a:srgbClr val="FFFFFF"/>
                </a:solidFill>
                <a:latin typeface="FreightSans Pro Bold" panose="02000606030000020004" pitchFamily="2" charset="0"/>
                <a:cs typeface="Arial"/>
              </a:rPr>
              <a:t>our student and faculty award winners!</a:t>
            </a:r>
            <a:endParaRPr sz="4400" b="1" dirty="0">
              <a:latin typeface="FreightSans Pro Bold" panose="02000606030000020004" pitchFamily="2" charset="0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29454" y="8487308"/>
            <a:ext cx="8378794" cy="1482658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reightSans Pro Book" panose="02000606030000020004" pitchFamily="2" charset="0"/>
              </a:rPr>
              <a:t>Faculty Teaching Excellence Awards | Drown Prize | KOPF &amp; </a:t>
            </a:r>
            <a:r>
              <a:rPr lang="en-US" sz="3200" dirty="0" err="1">
                <a:solidFill>
                  <a:schemeClr val="bg1"/>
                </a:solidFill>
                <a:latin typeface="FreightSans Pro Book" panose="02000606030000020004" pitchFamily="2" charset="0"/>
              </a:rPr>
              <a:t>Banfi</a:t>
            </a:r>
            <a:r>
              <a:rPr lang="en-US" sz="3200" dirty="0">
                <a:solidFill>
                  <a:schemeClr val="bg1"/>
                </a:solidFill>
                <a:latin typeface="FreightSans Pro Book" panose="02000606030000020004" pitchFamily="2" charset="0"/>
              </a:rPr>
              <a:t> Prizes | Merrill Presidential Scholars | PIHE Business Plan Competition | and many more!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62894" y="11302876"/>
            <a:ext cx="4021052" cy="1980032"/>
          </a:xfrm>
          <a:prstGeom prst="rect">
            <a:avLst/>
          </a:prstGeom>
        </p:spPr>
        <p:txBody>
          <a:bodyPr vert="horz" wrap="square" lIns="0" tIns="22355" rIns="0" bIns="0" rtlCol="0">
            <a:spAutoFit/>
          </a:bodyPr>
          <a:lstStyle/>
          <a:p>
            <a:pPr marL="14422">
              <a:spcBef>
                <a:spcPts val="176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8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2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Hall Auditorium</a:t>
            </a:r>
            <a:endParaRPr sz="3200" dirty="0">
              <a:latin typeface="FreightSans Pro Medium" panose="02000606030000020004" pitchFamily="2" charset="0"/>
              <a:cs typeface="Arial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942AB74-4DF7-BA4C-E987-A5EEA65851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342" y="11406432"/>
            <a:ext cx="9211258" cy="1276102"/>
          </a:xfrm>
          <a:prstGeom prst="rect">
            <a:avLst/>
          </a:prstGeom>
        </p:spPr>
      </p:pic>
      <p:sp>
        <p:nvSpPr>
          <p:cNvPr id="4" name="Sub-head/info">
            <a:extLst>
              <a:ext uri="{FF2B5EF4-FFF2-40B4-BE49-F238E27FC236}">
                <a16:creationId xmlns:a16="http://schemas.microsoft.com/office/drawing/2014/main" id="{8B76F230-A277-0206-6769-ACB4EEDADA72}"/>
              </a:ext>
            </a:extLst>
          </p:cNvPr>
          <p:cNvSpPr txBox="1"/>
          <p:nvPr/>
        </p:nvSpPr>
        <p:spPr>
          <a:xfrm>
            <a:off x="862894" y="10643981"/>
            <a:ext cx="5644673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chemeClr val="bg1"/>
                </a:solidFill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solidFill>
                <a:schemeClr val="bg1"/>
              </a:solidFill>
              <a:latin typeface="FreightSans Pro Semibold" panose="02000606030000020004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26136FAA-8645-3EE5-B171-4A08D975B26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067191" y="0"/>
            <a:ext cx="14220810" cy="13716518"/>
            <a:chOff x="4067191" y="0"/>
            <a:chExt cx="14220810" cy="13716518"/>
          </a:xfrm>
        </p:grpSpPr>
        <p:sp>
          <p:nvSpPr>
            <p:cNvPr id="2" name="object 2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270931" y="0"/>
              <a:ext cx="5467650" cy="6253688"/>
            </a:xfrm>
            <a:custGeom>
              <a:avLst/>
              <a:gdLst/>
              <a:ahLst/>
              <a:cxnLst/>
              <a:rect l="l" t="t" r="r" b="b"/>
              <a:pathLst>
                <a:path w="4814569" h="5506720">
                  <a:moveTo>
                    <a:pt x="4813655" y="0"/>
                  </a:moveTo>
                  <a:lnTo>
                    <a:pt x="3885158" y="0"/>
                  </a:lnTo>
                  <a:lnTo>
                    <a:pt x="2531922" y="781304"/>
                  </a:lnTo>
                  <a:lnTo>
                    <a:pt x="2489327" y="812317"/>
                  </a:lnTo>
                  <a:lnTo>
                    <a:pt x="2454706" y="850912"/>
                  </a:lnTo>
                  <a:lnTo>
                    <a:pt x="2428900" y="895591"/>
                  </a:lnTo>
                  <a:lnTo>
                    <a:pt x="2412796" y="944880"/>
                  </a:lnTo>
                  <a:lnTo>
                    <a:pt x="2407234" y="997267"/>
                  </a:lnTo>
                  <a:lnTo>
                    <a:pt x="2407234" y="3633203"/>
                  </a:lnTo>
                  <a:lnTo>
                    <a:pt x="3237369" y="3153930"/>
                  </a:lnTo>
                  <a:lnTo>
                    <a:pt x="3237369" y="1392542"/>
                  </a:lnTo>
                  <a:lnTo>
                    <a:pt x="3240963" y="1365440"/>
                  </a:lnTo>
                  <a:lnTo>
                    <a:pt x="3251289" y="1340599"/>
                  </a:lnTo>
                  <a:lnTo>
                    <a:pt x="3267646" y="1319237"/>
                  </a:lnTo>
                  <a:lnTo>
                    <a:pt x="3289325" y="1302550"/>
                  </a:lnTo>
                  <a:lnTo>
                    <a:pt x="4813655" y="422478"/>
                  </a:lnTo>
                  <a:lnTo>
                    <a:pt x="4813655" y="0"/>
                  </a:lnTo>
                  <a:close/>
                </a:path>
                <a:path w="4814569" h="5506720">
                  <a:moveTo>
                    <a:pt x="4814455" y="5026939"/>
                  </a:moveTo>
                  <a:lnTo>
                    <a:pt x="2532189" y="3709251"/>
                  </a:lnTo>
                  <a:lnTo>
                    <a:pt x="2484031" y="3687876"/>
                  </a:lnTo>
                  <a:lnTo>
                    <a:pt x="2433294" y="3677196"/>
                  </a:lnTo>
                  <a:lnTo>
                    <a:pt x="2381707" y="3677196"/>
                  </a:lnTo>
                  <a:lnTo>
                    <a:pt x="2330970" y="3687876"/>
                  </a:lnTo>
                  <a:lnTo>
                    <a:pt x="2282799" y="3709251"/>
                  </a:lnTo>
                  <a:lnTo>
                    <a:pt x="0" y="5027231"/>
                  </a:lnTo>
                  <a:lnTo>
                    <a:pt x="830135" y="5506517"/>
                  </a:lnTo>
                  <a:lnTo>
                    <a:pt x="2355558" y="4625822"/>
                  </a:lnTo>
                  <a:lnTo>
                    <a:pt x="2380831" y="4615383"/>
                  </a:lnTo>
                  <a:lnTo>
                    <a:pt x="2407501" y="4611903"/>
                  </a:lnTo>
                  <a:lnTo>
                    <a:pt x="2434183" y="4615383"/>
                  </a:lnTo>
                  <a:lnTo>
                    <a:pt x="2459456" y="4625822"/>
                  </a:lnTo>
                  <a:lnTo>
                    <a:pt x="3984320" y="5506199"/>
                  </a:lnTo>
                  <a:lnTo>
                    <a:pt x="4814455" y="5026939"/>
                  </a:lnTo>
                  <a:close/>
                </a:path>
              </a:pathLst>
            </a:custGeom>
            <a:solidFill>
              <a:srgbClr val="221E1F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3" name="object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36280" y="0"/>
              <a:ext cx="943245" cy="972091"/>
            </a:xfrm>
            <a:custGeom>
              <a:avLst/>
              <a:gdLst/>
              <a:ahLst/>
              <a:cxnLst/>
              <a:rect l="l" t="t" r="r" b="b"/>
              <a:pathLst>
                <a:path w="830579" h="855980">
                  <a:moveTo>
                    <a:pt x="0" y="0"/>
                  </a:moveTo>
                  <a:lnTo>
                    <a:pt x="0" y="855791"/>
                  </a:lnTo>
                  <a:lnTo>
                    <a:pt x="830135" y="376518"/>
                  </a:lnTo>
                  <a:lnTo>
                    <a:pt x="8301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1E1F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4" name="object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212433" y="3585875"/>
              <a:ext cx="6075568" cy="10130514"/>
            </a:xfrm>
            <a:custGeom>
              <a:avLst/>
              <a:gdLst/>
              <a:ahLst/>
              <a:cxnLst/>
              <a:rect l="l" t="t" r="r" b="b"/>
              <a:pathLst>
                <a:path w="5349875" h="8920480">
                  <a:moveTo>
                    <a:pt x="2406396" y="7478319"/>
                  </a:moveTo>
                  <a:lnTo>
                    <a:pt x="124675" y="8795677"/>
                  </a:lnTo>
                  <a:lnTo>
                    <a:pt x="82080" y="8826690"/>
                  </a:lnTo>
                  <a:lnTo>
                    <a:pt x="47447" y="8865286"/>
                  </a:lnTo>
                  <a:lnTo>
                    <a:pt x="21653" y="8909977"/>
                  </a:lnTo>
                  <a:lnTo>
                    <a:pt x="18326" y="8920137"/>
                  </a:lnTo>
                  <a:lnTo>
                    <a:pt x="1569339" y="8920137"/>
                  </a:lnTo>
                  <a:lnTo>
                    <a:pt x="2406396" y="8436864"/>
                  </a:lnTo>
                  <a:lnTo>
                    <a:pt x="2406396" y="7478319"/>
                  </a:lnTo>
                  <a:close/>
                </a:path>
                <a:path w="5349875" h="8920480">
                  <a:moveTo>
                    <a:pt x="4814430" y="7428814"/>
                  </a:moveTo>
                  <a:lnTo>
                    <a:pt x="2532176" y="6111151"/>
                  </a:lnTo>
                  <a:lnTo>
                    <a:pt x="2484018" y="6089764"/>
                  </a:lnTo>
                  <a:lnTo>
                    <a:pt x="2433282" y="6079071"/>
                  </a:lnTo>
                  <a:lnTo>
                    <a:pt x="2381681" y="6079071"/>
                  </a:lnTo>
                  <a:lnTo>
                    <a:pt x="2330945" y="6089764"/>
                  </a:lnTo>
                  <a:lnTo>
                    <a:pt x="2282799" y="6111151"/>
                  </a:lnTo>
                  <a:lnTo>
                    <a:pt x="0" y="7429132"/>
                  </a:lnTo>
                  <a:lnTo>
                    <a:pt x="830110" y="7908391"/>
                  </a:lnTo>
                  <a:lnTo>
                    <a:pt x="2355532" y="7027697"/>
                  </a:lnTo>
                  <a:lnTo>
                    <a:pt x="2380805" y="7017245"/>
                  </a:lnTo>
                  <a:lnTo>
                    <a:pt x="2407488" y="7013765"/>
                  </a:lnTo>
                  <a:lnTo>
                    <a:pt x="2434158" y="7017245"/>
                  </a:lnTo>
                  <a:lnTo>
                    <a:pt x="2459431" y="7027697"/>
                  </a:lnTo>
                  <a:lnTo>
                    <a:pt x="3984307" y="7908074"/>
                  </a:lnTo>
                  <a:lnTo>
                    <a:pt x="4814430" y="7428814"/>
                  </a:lnTo>
                  <a:close/>
                </a:path>
                <a:path w="5349875" h="8920480">
                  <a:moveTo>
                    <a:pt x="5349862" y="1220863"/>
                  </a:moveTo>
                  <a:lnTo>
                    <a:pt x="4797793" y="902119"/>
                  </a:lnTo>
                  <a:lnTo>
                    <a:pt x="3235248" y="0"/>
                  </a:lnTo>
                  <a:lnTo>
                    <a:pt x="3235248" y="958570"/>
                  </a:lnTo>
                  <a:lnTo>
                    <a:pt x="4761725" y="1839861"/>
                  </a:lnTo>
                  <a:lnTo>
                    <a:pt x="4772444" y="1846999"/>
                  </a:lnTo>
                  <a:lnTo>
                    <a:pt x="4782070" y="1855317"/>
                  </a:lnTo>
                  <a:lnTo>
                    <a:pt x="4790529" y="1864677"/>
                  </a:lnTo>
                  <a:lnTo>
                    <a:pt x="4797793" y="1874951"/>
                  </a:lnTo>
                  <a:lnTo>
                    <a:pt x="2531897" y="3183178"/>
                  </a:lnTo>
                  <a:lnTo>
                    <a:pt x="2489301" y="3214179"/>
                  </a:lnTo>
                  <a:lnTo>
                    <a:pt x="2454668" y="3252774"/>
                  </a:lnTo>
                  <a:lnTo>
                    <a:pt x="2428875" y="3297466"/>
                  </a:lnTo>
                  <a:lnTo>
                    <a:pt x="2412771" y="3346742"/>
                  </a:lnTo>
                  <a:lnTo>
                    <a:pt x="2407208" y="3399142"/>
                  </a:lnTo>
                  <a:lnTo>
                    <a:pt x="2407208" y="6035065"/>
                  </a:lnTo>
                  <a:lnTo>
                    <a:pt x="3237344" y="5555805"/>
                  </a:lnTo>
                  <a:lnTo>
                    <a:pt x="3237344" y="3794442"/>
                  </a:lnTo>
                  <a:lnTo>
                    <a:pt x="3240938" y="3767315"/>
                  </a:lnTo>
                  <a:lnTo>
                    <a:pt x="3251263" y="3742461"/>
                  </a:lnTo>
                  <a:lnTo>
                    <a:pt x="3267621" y="3721100"/>
                  </a:lnTo>
                  <a:lnTo>
                    <a:pt x="3289300" y="3704425"/>
                  </a:lnTo>
                  <a:lnTo>
                    <a:pt x="4813630" y="2824365"/>
                  </a:lnTo>
                  <a:lnTo>
                    <a:pt x="4813681" y="3691852"/>
                  </a:lnTo>
                  <a:lnTo>
                    <a:pt x="5349862" y="4001414"/>
                  </a:lnTo>
                  <a:lnTo>
                    <a:pt x="5349862" y="1220863"/>
                  </a:lnTo>
                  <a:close/>
                </a:path>
              </a:pathLst>
            </a:custGeom>
            <a:solidFill>
              <a:srgbClr val="221E1F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5" name="object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65281" y="971875"/>
              <a:ext cx="6405848" cy="4737861"/>
            </a:xfrm>
            <a:custGeom>
              <a:avLst/>
              <a:gdLst/>
              <a:ahLst/>
              <a:cxnLst/>
              <a:rect l="l" t="t" r="r" b="b"/>
              <a:pathLst>
                <a:path w="5640705" h="4171950">
                  <a:moveTo>
                    <a:pt x="0" y="1871014"/>
                  </a:moveTo>
                  <a:lnTo>
                    <a:pt x="2282774" y="3188970"/>
                  </a:lnTo>
                  <a:lnTo>
                    <a:pt x="2330930" y="3210354"/>
                  </a:lnTo>
                  <a:lnTo>
                    <a:pt x="2381670" y="3221047"/>
                  </a:lnTo>
                  <a:lnTo>
                    <a:pt x="2433271" y="3221047"/>
                  </a:lnTo>
                  <a:lnTo>
                    <a:pt x="2484014" y="3210354"/>
                  </a:lnTo>
                  <a:lnTo>
                    <a:pt x="2532176" y="3188970"/>
                  </a:lnTo>
                  <a:lnTo>
                    <a:pt x="4798072" y="1880755"/>
                  </a:lnTo>
                  <a:lnTo>
                    <a:pt x="4803321" y="1892176"/>
                  </a:lnTo>
                  <a:lnTo>
                    <a:pt x="4807191" y="1904188"/>
                  </a:lnTo>
                  <a:lnTo>
                    <a:pt x="4809584" y="1916679"/>
                  </a:lnTo>
                  <a:lnTo>
                    <a:pt x="4810404" y="1929536"/>
                  </a:lnTo>
                  <a:lnTo>
                    <a:pt x="4810429" y="3692156"/>
                  </a:lnTo>
                  <a:lnTo>
                    <a:pt x="5640539" y="4171429"/>
                  </a:lnTo>
                  <a:lnTo>
                    <a:pt x="5640539" y="1534261"/>
                  </a:lnTo>
                  <a:lnTo>
                    <a:pt x="5634980" y="1481860"/>
                  </a:lnTo>
                  <a:lnTo>
                    <a:pt x="5618872" y="1432571"/>
                  </a:lnTo>
                  <a:lnTo>
                    <a:pt x="5593074" y="1387885"/>
                  </a:lnTo>
                  <a:lnTo>
                    <a:pt x="5558443" y="1349289"/>
                  </a:lnTo>
                  <a:lnTo>
                    <a:pt x="5515838" y="1318272"/>
                  </a:lnTo>
                  <a:lnTo>
                    <a:pt x="3232530" y="0"/>
                  </a:lnTo>
                  <a:lnTo>
                    <a:pt x="3232530" y="958557"/>
                  </a:lnTo>
                  <a:lnTo>
                    <a:pt x="3983761" y="1392326"/>
                  </a:lnTo>
                  <a:lnTo>
                    <a:pt x="2459418" y="2272411"/>
                  </a:lnTo>
                  <a:lnTo>
                    <a:pt x="2434143" y="2282862"/>
                  </a:lnTo>
                  <a:lnTo>
                    <a:pt x="2407469" y="2286346"/>
                  </a:lnTo>
                  <a:lnTo>
                    <a:pt x="2380794" y="2282862"/>
                  </a:lnTo>
                  <a:lnTo>
                    <a:pt x="2355519" y="2272411"/>
                  </a:lnTo>
                  <a:lnTo>
                    <a:pt x="830122" y="1391729"/>
                  </a:lnTo>
                  <a:lnTo>
                    <a:pt x="0" y="1871014"/>
                  </a:lnTo>
                  <a:close/>
                </a:path>
              </a:pathLst>
            </a:custGeom>
            <a:solidFill>
              <a:srgbClr val="221E1F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6" name="object 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67191" y="6841211"/>
              <a:ext cx="8145227" cy="6875307"/>
            </a:xfrm>
            <a:custGeom>
              <a:avLst/>
              <a:gdLst/>
              <a:ahLst/>
              <a:cxnLst/>
              <a:rect l="l" t="t" r="r" b="b"/>
              <a:pathLst>
                <a:path w="7172325" h="6054090">
                  <a:moveTo>
                    <a:pt x="7172312" y="1926209"/>
                  </a:moveTo>
                  <a:lnTo>
                    <a:pt x="7166762" y="1873808"/>
                  </a:lnTo>
                  <a:lnTo>
                    <a:pt x="7150646" y="1824520"/>
                  </a:lnTo>
                  <a:lnTo>
                    <a:pt x="7124852" y="1779841"/>
                  </a:lnTo>
                  <a:lnTo>
                    <a:pt x="7090232" y="1741246"/>
                  </a:lnTo>
                  <a:lnTo>
                    <a:pt x="7047624" y="1710220"/>
                  </a:lnTo>
                  <a:lnTo>
                    <a:pt x="6326302" y="1293774"/>
                  </a:lnTo>
                  <a:lnTo>
                    <a:pt x="4763770" y="391642"/>
                  </a:lnTo>
                  <a:lnTo>
                    <a:pt x="4763770" y="1350035"/>
                  </a:lnTo>
                  <a:lnTo>
                    <a:pt x="2480995" y="32080"/>
                  </a:lnTo>
                  <a:lnTo>
                    <a:pt x="2432837" y="10693"/>
                  </a:lnTo>
                  <a:lnTo>
                    <a:pt x="2382088" y="0"/>
                  </a:lnTo>
                  <a:lnTo>
                    <a:pt x="2330488" y="0"/>
                  </a:lnTo>
                  <a:lnTo>
                    <a:pt x="2279751" y="10693"/>
                  </a:lnTo>
                  <a:lnTo>
                    <a:pt x="2231606" y="32080"/>
                  </a:lnTo>
                  <a:lnTo>
                    <a:pt x="780008" y="870153"/>
                  </a:lnTo>
                  <a:lnTo>
                    <a:pt x="0" y="1320482"/>
                  </a:lnTo>
                  <a:lnTo>
                    <a:pt x="0" y="2336977"/>
                  </a:lnTo>
                  <a:lnTo>
                    <a:pt x="1531251" y="3221037"/>
                  </a:lnTo>
                  <a:lnTo>
                    <a:pt x="1531251" y="2262492"/>
                  </a:lnTo>
                  <a:lnTo>
                    <a:pt x="780008" y="1828685"/>
                  </a:lnTo>
                  <a:lnTo>
                    <a:pt x="2304338" y="948626"/>
                  </a:lnTo>
                  <a:lnTo>
                    <a:pt x="2329624" y="938174"/>
                  </a:lnTo>
                  <a:lnTo>
                    <a:pt x="2356307" y="934694"/>
                  </a:lnTo>
                  <a:lnTo>
                    <a:pt x="2382990" y="938174"/>
                  </a:lnTo>
                  <a:lnTo>
                    <a:pt x="2408263" y="948626"/>
                  </a:lnTo>
                  <a:lnTo>
                    <a:pt x="3933647" y="1829308"/>
                  </a:lnTo>
                  <a:lnTo>
                    <a:pt x="4763770" y="1350048"/>
                  </a:lnTo>
                  <a:lnTo>
                    <a:pt x="4763770" y="1350175"/>
                  </a:lnTo>
                  <a:lnTo>
                    <a:pt x="6290221" y="2231491"/>
                  </a:lnTo>
                  <a:lnTo>
                    <a:pt x="6300965" y="2238641"/>
                  </a:lnTo>
                  <a:lnTo>
                    <a:pt x="6310579" y="2246973"/>
                  </a:lnTo>
                  <a:lnTo>
                    <a:pt x="6319037" y="2256332"/>
                  </a:lnTo>
                  <a:lnTo>
                    <a:pt x="6326302" y="2266594"/>
                  </a:lnTo>
                  <a:lnTo>
                    <a:pt x="4060406" y="3574808"/>
                  </a:lnTo>
                  <a:lnTo>
                    <a:pt x="4017810" y="3605822"/>
                  </a:lnTo>
                  <a:lnTo>
                    <a:pt x="3983190" y="3644417"/>
                  </a:lnTo>
                  <a:lnTo>
                    <a:pt x="3957383" y="3689096"/>
                  </a:lnTo>
                  <a:lnTo>
                    <a:pt x="3941280" y="3738384"/>
                  </a:lnTo>
                  <a:lnTo>
                    <a:pt x="3935717" y="3790785"/>
                  </a:lnTo>
                  <a:lnTo>
                    <a:pt x="3935717" y="6053633"/>
                  </a:lnTo>
                  <a:lnTo>
                    <a:pt x="4581880" y="6053633"/>
                  </a:lnTo>
                  <a:lnTo>
                    <a:pt x="4765840" y="5947422"/>
                  </a:lnTo>
                  <a:lnTo>
                    <a:pt x="4765840" y="4186072"/>
                  </a:lnTo>
                  <a:lnTo>
                    <a:pt x="4769447" y="4158958"/>
                  </a:lnTo>
                  <a:lnTo>
                    <a:pt x="4779772" y="4134116"/>
                  </a:lnTo>
                  <a:lnTo>
                    <a:pt x="4796117" y="4112742"/>
                  </a:lnTo>
                  <a:lnTo>
                    <a:pt x="4817796" y="4096067"/>
                  </a:lnTo>
                  <a:lnTo>
                    <a:pt x="6342139" y="3215983"/>
                  </a:lnTo>
                  <a:lnTo>
                    <a:pt x="6342189" y="4083481"/>
                  </a:lnTo>
                  <a:lnTo>
                    <a:pt x="7172312" y="4562767"/>
                  </a:lnTo>
                  <a:lnTo>
                    <a:pt x="7172312" y="1926209"/>
                  </a:lnTo>
                  <a:close/>
                </a:path>
              </a:pathLst>
            </a:custGeom>
            <a:solidFill>
              <a:srgbClr val="221E1F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</p:grpSp>
      <p:sp>
        <p:nvSpPr>
          <p:cNvPr id="24" name="object 10">
            <a:extLst>
              <a:ext uri="{FF2B5EF4-FFF2-40B4-BE49-F238E27FC236}">
                <a16:creationId xmlns:a16="http://schemas.microsoft.com/office/drawing/2014/main" id="{53672B6A-2EA4-8E94-D546-2B9727F420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3"/>
            <a:ext cx="7048334" cy="13716000"/>
          </a:xfrm>
          <a:custGeom>
            <a:avLst/>
            <a:gdLst/>
            <a:ahLst/>
            <a:cxnLst/>
            <a:rect l="l" t="t" r="r" b="b"/>
            <a:pathLst>
              <a:path w="6833870" h="12077700">
                <a:moveTo>
                  <a:pt x="5868327" y="0"/>
                </a:moveTo>
                <a:lnTo>
                  <a:pt x="0" y="0"/>
                </a:lnTo>
                <a:lnTo>
                  <a:pt x="0" y="12077700"/>
                </a:lnTo>
                <a:lnTo>
                  <a:pt x="6833755" y="12077700"/>
                </a:lnTo>
                <a:lnTo>
                  <a:pt x="5868327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grpSp>
        <p:nvGrpSpPr>
          <p:cNvPr id="15" name="object 15"/>
          <p:cNvGrpSpPr>
            <a:grpSpLocks noGrp="1" noUngrp="1" noRot="1" noMove="1" noResize="1"/>
          </p:cNvGrpSpPr>
          <p:nvPr/>
        </p:nvGrpSpPr>
        <p:grpSpPr>
          <a:xfrm>
            <a:off x="17494557" y="3789842"/>
            <a:ext cx="793970" cy="9926432"/>
            <a:chOff x="15404929" y="3337166"/>
            <a:chExt cx="699135" cy="8740775"/>
          </a:xfrm>
        </p:grpSpPr>
        <p:sp>
          <p:nvSpPr>
            <p:cNvPr id="16" name="object 1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5404929" y="3337166"/>
              <a:ext cx="699135" cy="8740775"/>
            </a:xfrm>
            <a:custGeom>
              <a:avLst/>
              <a:gdLst/>
              <a:ahLst/>
              <a:cxnLst/>
              <a:rect l="l" t="t" r="r" b="b"/>
              <a:pathLst>
                <a:path w="699134" h="8740775">
                  <a:moveTo>
                    <a:pt x="698677" y="0"/>
                  </a:moveTo>
                  <a:lnTo>
                    <a:pt x="0" y="8740533"/>
                  </a:lnTo>
                  <a:lnTo>
                    <a:pt x="698677" y="8740533"/>
                  </a:lnTo>
                  <a:lnTo>
                    <a:pt x="698677" y="0"/>
                  </a:lnTo>
                  <a:close/>
                </a:path>
              </a:pathLst>
            </a:custGeom>
            <a:solidFill>
              <a:srgbClr val="CC4143"/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17" name="object 17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5540561" y="8494455"/>
              <a:ext cx="563245" cy="3583304"/>
            </a:xfrm>
            <a:custGeom>
              <a:avLst/>
              <a:gdLst/>
              <a:ahLst/>
              <a:cxnLst/>
              <a:rect l="l" t="t" r="r" b="b"/>
              <a:pathLst>
                <a:path w="563244" h="3583304">
                  <a:moveTo>
                    <a:pt x="563038" y="0"/>
                  </a:moveTo>
                  <a:lnTo>
                    <a:pt x="0" y="3583244"/>
                  </a:lnTo>
                  <a:lnTo>
                    <a:pt x="563038" y="3583244"/>
                  </a:lnTo>
                  <a:lnTo>
                    <a:pt x="563038" y="0"/>
                  </a:lnTo>
                  <a:close/>
                </a:path>
              </a:pathLst>
            </a:custGeom>
            <a:solidFill>
              <a:srgbClr val="8B0019"/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</p:grp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353765" cy="859758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A9FAFA3-5477-FCAC-671B-81882022DB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03" y="11011742"/>
            <a:ext cx="8946366" cy="1239405"/>
          </a:xfrm>
          <a:prstGeom prst="rect">
            <a:avLst/>
          </a:prstGeom>
        </p:spPr>
      </p:pic>
      <p:sp>
        <p:nvSpPr>
          <p:cNvPr id="19" name="object 6">
            <a:extLst>
              <a:ext uri="{FF2B5EF4-FFF2-40B4-BE49-F238E27FC236}">
                <a16:creationId xmlns:a16="http://schemas.microsoft.com/office/drawing/2014/main" id="{FC2359E6-AE9F-1E1C-13F4-97656E67540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47717" y="985447"/>
            <a:ext cx="6128851" cy="813326"/>
          </a:xfrm>
          <a:prstGeom prst="rect">
            <a:avLst/>
          </a:prstGeom>
        </p:spPr>
        <p:txBody>
          <a:bodyPr vert="horz" wrap="square" lIns="0" tIns="12980" rIns="0" bIns="0" rtlCol="0">
            <a:spAutoFit/>
          </a:bodyPr>
          <a:lstStyle/>
          <a:p>
            <a:pPr marL="14422">
              <a:spcBef>
                <a:spcPts val="102"/>
              </a:spcBef>
            </a:pPr>
            <a:r>
              <a:rPr sz="5200" dirty="0">
                <a:solidFill>
                  <a:schemeClr val="tx1"/>
                </a:solidFill>
                <a:latin typeface="FreightSans Pro Medium" panose="02000606030000020004" pitchFamily="2" charset="0"/>
              </a:rPr>
              <a:t>Faculty and Student</a:t>
            </a: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716F2483-7D72-054B-8EB5-25F987EAED8E}"/>
              </a:ext>
            </a:extLst>
          </p:cNvPr>
          <p:cNvSpPr txBox="1"/>
          <p:nvPr/>
        </p:nvSpPr>
        <p:spPr>
          <a:xfrm>
            <a:off x="7860275" y="2116838"/>
            <a:ext cx="8378794" cy="5600904"/>
          </a:xfrm>
          <a:prstGeom prst="rect">
            <a:avLst/>
          </a:prstGeom>
        </p:spPr>
        <p:txBody>
          <a:bodyPr vert="horz" wrap="square" lIns="0" tIns="16585" rIns="0" bIns="0" rtlCol="0">
            <a:spAutoFit/>
          </a:bodyPr>
          <a:lstStyle/>
          <a:p>
            <a:pPr marL="14422">
              <a:lnSpc>
                <a:spcPts val="10720"/>
              </a:lnSpc>
              <a:spcBef>
                <a:spcPts val="129"/>
              </a:spcBef>
            </a:pPr>
            <a:r>
              <a:rPr lang="en-US" sz="11600" b="1" dirty="0">
                <a:solidFill>
                  <a:schemeClr val="tx2"/>
                </a:solidFill>
                <a:latin typeface="FreightSans Pro Bold" panose="02000606030000020004" pitchFamily="2" charset="0"/>
                <a:cs typeface="Arial"/>
              </a:rPr>
              <a:t>Award </a:t>
            </a:r>
            <a:r>
              <a:rPr sz="11600" b="1" dirty="0">
                <a:solidFill>
                  <a:schemeClr val="tx2"/>
                </a:solidFill>
                <a:latin typeface="FreightSans Pro Bold" panose="02000606030000020004" pitchFamily="2" charset="0"/>
                <a:cs typeface="Arial"/>
              </a:rPr>
              <a:t>Celebration</a:t>
            </a:r>
          </a:p>
          <a:p>
            <a:pPr marL="14422">
              <a:spcBef>
                <a:spcPts val="6308"/>
              </a:spcBef>
            </a:pPr>
            <a:r>
              <a:rPr sz="4400" b="1" dirty="0">
                <a:latin typeface="FreightSans Pro Bold" panose="02000606030000020004" pitchFamily="2" charset="0"/>
                <a:cs typeface="Arial"/>
              </a:rPr>
              <a:t>Come and congratulate</a:t>
            </a:r>
          </a:p>
          <a:p>
            <a:pPr marL="14422" marR="5769">
              <a:lnSpc>
                <a:spcPct val="100600"/>
              </a:lnSpc>
            </a:pPr>
            <a:r>
              <a:rPr sz="4400" b="1" dirty="0">
                <a:latin typeface="FreightSans Pro Bold" panose="02000606030000020004" pitchFamily="2" charset="0"/>
                <a:cs typeface="Arial"/>
              </a:rPr>
              <a:t>our student and faculty award winners!</a:t>
            </a: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E3BAA905-E5F3-806B-FA47-801B33EF50BE}"/>
              </a:ext>
            </a:extLst>
          </p:cNvPr>
          <p:cNvSpPr txBox="1"/>
          <p:nvPr/>
        </p:nvSpPr>
        <p:spPr>
          <a:xfrm>
            <a:off x="7986966" y="8644557"/>
            <a:ext cx="8378794" cy="1482658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r>
              <a:rPr lang="en-US" sz="3200" dirty="0">
                <a:latin typeface="FreightSans Pro Book" panose="02000606030000020004" pitchFamily="2" charset="0"/>
              </a:rPr>
              <a:t>Faculty Teaching Excellence Awards | Drown Prize | KOPF &amp; </a:t>
            </a:r>
            <a:r>
              <a:rPr lang="en-US" sz="3200" dirty="0" err="1">
                <a:latin typeface="FreightSans Pro Book" panose="02000606030000020004" pitchFamily="2" charset="0"/>
              </a:rPr>
              <a:t>Banfi</a:t>
            </a:r>
            <a:r>
              <a:rPr lang="en-US" sz="3200" dirty="0">
                <a:latin typeface="FreightSans Pro Book" panose="02000606030000020004" pitchFamily="2" charset="0"/>
              </a:rPr>
              <a:t> Prizes | Merrill Presidential Scholars | PIHE Business Plan Competition | and many more!</a:t>
            </a:r>
          </a:p>
        </p:txBody>
      </p:sp>
      <p:sp>
        <p:nvSpPr>
          <p:cNvPr id="23" name="object 31">
            <a:extLst>
              <a:ext uri="{FF2B5EF4-FFF2-40B4-BE49-F238E27FC236}">
                <a16:creationId xmlns:a16="http://schemas.microsoft.com/office/drawing/2014/main" id="{6816FE1D-0B2E-9D20-1007-671235994466}"/>
              </a:ext>
            </a:extLst>
          </p:cNvPr>
          <p:cNvSpPr txBox="1"/>
          <p:nvPr/>
        </p:nvSpPr>
        <p:spPr>
          <a:xfrm>
            <a:off x="838200" y="10641428"/>
            <a:ext cx="4021052" cy="1980032"/>
          </a:xfrm>
          <a:prstGeom prst="rect">
            <a:avLst/>
          </a:prstGeom>
        </p:spPr>
        <p:txBody>
          <a:bodyPr vert="horz" wrap="square" lIns="0" tIns="22355" rIns="0" bIns="0" rtlCol="0">
            <a:spAutoFit/>
          </a:bodyPr>
          <a:lstStyle/>
          <a:p>
            <a:pPr marL="14422">
              <a:spcBef>
                <a:spcPts val="176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8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23"/>
              </a:spcBef>
            </a:pPr>
            <a:r>
              <a:rPr sz="318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Hall Auditorium</a:t>
            </a:r>
            <a:endParaRPr sz="3180" dirty="0">
              <a:latin typeface="FreightSans Pro Medium" panose="02000606030000020004" pitchFamily="2" charset="0"/>
              <a:cs typeface="Arial"/>
            </a:endParaRPr>
          </a:p>
        </p:txBody>
      </p:sp>
      <p:sp>
        <p:nvSpPr>
          <p:cNvPr id="7" name="Sub-head/info">
            <a:extLst>
              <a:ext uri="{FF2B5EF4-FFF2-40B4-BE49-F238E27FC236}">
                <a16:creationId xmlns:a16="http://schemas.microsoft.com/office/drawing/2014/main" id="{73A8838C-57D9-F761-2102-B74039D0B553}"/>
              </a:ext>
            </a:extLst>
          </p:cNvPr>
          <p:cNvSpPr txBox="1"/>
          <p:nvPr/>
        </p:nvSpPr>
        <p:spPr>
          <a:xfrm>
            <a:off x="832327" y="9775568"/>
            <a:ext cx="5644673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chemeClr val="bg1"/>
                </a:solidFill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solidFill>
                <a:schemeClr val="bg1"/>
              </a:solidFill>
              <a:latin typeface="FreightSans Pro Semibold" panose="02000606030000020004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4DDF198-4AEC-6EEF-4D3A-536D560304D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1"/>
            <a:ext cx="15971151" cy="13716563"/>
            <a:chOff x="0" y="1"/>
            <a:chExt cx="15971151" cy="13716563"/>
          </a:xfrm>
        </p:grpSpPr>
        <p:sp>
          <p:nvSpPr>
            <p:cNvPr id="2" name="object 2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43269" y="1765325"/>
              <a:ext cx="9627882" cy="7884176"/>
            </a:xfrm>
            <a:custGeom>
              <a:avLst/>
              <a:gdLst/>
              <a:ahLst/>
              <a:cxnLst/>
              <a:rect l="l" t="t" r="r" b="b"/>
              <a:pathLst>
                <a:path w="8477885" h="6942455">
                  <a:moveTo>
                    <a:pt x="1758353" y="2288781"/>
                  </a:moveTo>
                  <a:lnTo>
                    <a:pt x="1748078" y="2240013"/>
                  </a:lnTo>
                  <a:lnTo>
                    <a:pt x="1727542" y="2193721"/>
                  </a:lnTo>
                  <a:lnTo>
                    <a:pt x="460971" y="0"/>
                  </a:lnTo>
                  <a:lnTo>
                    <a:pt x="304" y="797928"/>
                  </a:lnTo>
                  <a:lnTo>
                    <a:pt x="846531" y="2263635"/>
                  </a:lnTo>
                  <a:lnTo>
                    <a:pt x="856551" y="2287930"/>
                  </a:lnTo>
                  <a:lnTo>
                    <a:pt x="859904" y="2313571"/>
                  </a:lnTo>
                  <a:lnTo>
                    <a:pt x="856551" y="2339213"/>
                  </a:lnTo>
                  <a:lnTo>
                    <a:pt x="846531" y="2363508"/>
                  </a:lnTo>
                  <a:lnTo>
                    <a:pt x="0" y="3829748"/>
                  </a:lnTo>
                  <a:lnTo>
                    <a:pt x="460692" y="4627677"/>
                  </a:lnTo>
                  <a:lnTo>
                    <a:pt x="1727542" y="2433434"/>
                  </a:lnTo>
                  <a:lnTo>
                    <a:pt x="1748078" y="2387142"/>
                  </a:lnTo>
                  <a:lnTo>
                    <a:pt x="1758353" y="2338374"/>
                  </a:lnTo>
                  <a:lnTo>
                    <a:pt x="1758353" y="2288781"/>
                  </a:lnTo>
                  <a:close/>
                </a:path>
                <a:path w="8477885" h="6942455">
                  <a:moveTo>
                    <a:pt x="5808154" y="774"/>
                  </a:moveTo>
                  <a:lnTo>
                    <a:pt x="4886795" y="774"/>
                  </a:lnTo>
                  <a:lnTo>
                    <a:pt x="4040873" y="1465973"/>
                  </a:lnTo>
                  <a:lnTo>
                    <a:pt x="4024833" y="1486814"/>
                  </a:lnTo>
                  <a:lnTo>
                    <a:pt x="4004297" y="1502537"/>
                  </a:lnTo>
                  <a:lnTo>
                    <a:pt x="3980421" y="1512455"/>
                  </a:lnTo>
                  <a:lnTo>
                    <a:pt x="3954361" y="1515910"/>
                  </a:lnTo>
                  <a:lnTo>
                    <a:pt x="2261311" y="1515910"/>
                  </a:lnTo>
                  <a:lnTo>
                    <a:pt x="1800618" y="2313838"/>
                  </a:lnTo>
                  <a:lnTo>
                    <a:pt x="4334307" y="2313838"/>
                  </a:lnTo>
                  <a:lnTo>
                    <a:pt x="4384675" y="2308491"/>
                  </a:lnTo>
                  <a:lnTo>
                    <a:pt x="4432046" y="2293010"/>
                  </a:lnTo>
                  <a:lnTo>
                    <a:pt x="4474997" y="2268207"/>
                  </a:lnTo>
                  <a:lnTo>
                    <a:pt x="4512094" y="2234920"/>
                  </a:lnTo>
                  <a:lnTo>
                    <a:pt x="4541901" y="2193988"/>
                  </a:lnTo>
                  <a:lnTo>
                    <a:pt x="5808154" y="774"/>
                  </a:lnTo>
                  <a:close/>
                </a:path>
                <a:path w="8477885" h="6942455">
                  <a:moveTo>
                    <a:pt x="8477809" y="4629213"/>
                  </a:moveTo>
                  <a:lnTo>
                    <a:pt x="7556449" y="4629213"/>
                  </a:lnTo>
                  <a:lnTo>
                    <a:pt x="6710502" y="6094412"/>
                  </a:lnTo>
                  <a:lnTo>
                    <a:pt x="6694475" y="6115253"/>
                  </a:lnTo>
                  <a:lnTo>
                    <a:pt x="6673951" y="6130976"/>
                  </a:lnTo>
                  <a:lnTo>
                    <a:pt x="6650075" y="6140894"/>
                  </a:lnTo>
                  <a:lnTo>
                    <a:pt x="6624002" y="6144349"/>
                  </a:lnTo>
                  <a:lnTo>
                    <a:pt x="4930965" y="6144349"/>
                  </a:lnTo>
                  <a:lnTo>
                    <a:pt x="4470298" y="6942277"/>
                  </a:lnTo>
                  <a:lnTo>
                    <a:pt x="7003961" y="6942277"/>
                  </a:lnTo>
                  <a:lnTo>
                    <a:pt x="7054329" y="6936930"/>
                  </a:lnTo>
                  <a:lnTo>
                    <a:pt x="7101700" y="6921449"/>
                  </a:lnTo>
                  <a:lnTo>
                    <a:pt x="7144652" y="6896646"/>
                  </a:lnTo>
                  <a:lnTo>
                    <a:pt x="7181748" y="6863359"/>
                  </a:lnTo>
                  <a:lnTo>
                    <a:pt x="7211555" y="6822414"/>
                  </a:lnTo>
                  <a:lnTo>
                    <a:pt x="8477809" y="4629213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3" name="object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8907468" cy="6115951"/>
            </a:xfrm>
            <a:custGeom>
              <a:avLst/>
              <a:gdLst/>
              <a:ahLst/>
              <a:cxnLst/>
              <a:rect l="l" t="t" r="r" b="b"/>
              <a:pathLst>
                <a:path w="7843520" h="5385435">
                  <a:moveTo>
                    <a:pt x="655231" y="3072219"/>
                  </a:moveTo>
                  <a:lnTo>
                    <a:pt x="0" y="3072219"/>
                  </a:lnTo>
                  <a:lnTo>
                    <a:pt x="0" y="4207116"/>
                  </a:lnTo>
                  <a:lnTo>
                    <a:pt x="655231" y="3072219"/>
                  </a:lnTo>
                  <a:close/>
                </a:path>
                <a:path w="7843520" h="5385435">
                  <a:moveTo>
                    <a:pt x="2000186" y="3046387"/>
                  </a:moveTo>
                  <a:lnTo>
                    <a:pt x="1989912" y="2997619"/>
                  </a:lnTo>
                  <a:lnTo>
                    <a:pt x="1969350" y="2951340"/>
                  </a:lnTo>
                  <a:lnTo>
                    <a:pt x="702805" y="757618"/>
                  </a:lnTo>
                  <a:lnTo>
                    <a:pt x="242138" y="1555534"/>
                  </a:lnTo>
                  <a:lnTo>
                    <a:pt x="1088364" y="3021253"/>
                  </a:lnTo>
                  <a:lnTo>
                    <a:pt x="1098410" y="3045536"/>
                  </a:lnTo>
                  <a:lnTo>
                    <a:pt x="1101750" y="3071177"/>
                  </a:lnTo>
                  <a:lnTo>
                    <a:pt x="1098410" y="3096818"/>
                  </a:lnTo>
                  <a:lnTo>
                    <a:pt x="1088364" y="3121126"/>
                  </a:lnTo>
                  <a:lnTo>
                    <a:pt x="241833" y="4587367"/>
                  </a:lnTo>
                  <a:lnTo>
                    <a:pt x="702500" y="5385282"/>
                  </a:lnTo>
                  <a:lnTo>
                    <a:pt x="1969350" y="3191040"/>
                  </a:lnTo>
                  <a:lnTo>
                    <a:pt x="1989912" y="3144748"/>
                  </a:lnTo>
                  <a:lnTo>
                    <a:pt x="2000186" y="3095980"/>
                  </a:lnTo>
                  <a:lnTo>
                    <a:pt x="2000186" y="3046387"/>
                  </a:lnTo>
                  <a:close/>
                </a:path>
                <a:path w="7843520" h="5385435">
                  <a:moveTo>
                    <a:pt x="7843431" y="2275522"/>
                  </a:moveTo>
                  <a:lnTo>
                    <a:pt x="6976300" y="773607"/>
                  </a:lnTo>
                  <a:lnTo>
                    <a:pt x="6576009" y="80264"/>
                  </a:lnTo>
                  <a:lnTo>
                    <a:pt x="6546189" y="39319"/>
                  </a:lnTo>
                  <a:lnTo>
                    <a:pt x="6509080" y="6032"/>
                  </a:lnTo>
                  <a:lnTo>
                    <a:pt x="6498641" y="0"/>
                  </a:lnTo>
                  <a:lnTo>
                    <a:pt x="3856977" y="0"/>
                  </a:lnTo>
                  <a:lnTo>
                    <a:pt x="4294797" y="758329"/>
                  </a:lnTo>
                  <a:lnTo>
                    <a:pt x="5128641" y="758380"/>
                  </a:lnTo>
                  <a:lnTo>
                    <a:pt x="4282719" y="2223579"/>
                  </a:lnTo>
                  <a:lnTo>
                    <a:pt x="4266679" y="2244420"/>
                  </a:lnTo>
                  <a:lnTo>
                    <a:pt x="4246143" y="2260130"/>
                  </a:lnTo>
                  <a:lnTo>
                    <a:pt x="4222254" y="2270061"/>
                  </a:lnTo>
                  <a:lnTo>
                    <a:pt x="4196194" y="2273516"/>
                  </a:lnTo>
                  <a:lnTo>
                    <a:pt x="2503170" y="2273516"/>
                  </a:lnTo>
                  <a:lnTo>
                    <a:pt x="2042490" y="3071444"/>
                  </a:lnTo>
                  <a:lnTo>
                    <a:pt x="4576153" y="3071444"/>
                  </a:lnTo>
                  <a:lnTo>
                    <a:pt x="4626508" y="3066097"/>
                  </a:lnTo>
                  <a:lnTo>
                    <a:pt x="4673879" y="3050616"/>
                  </a:lnTo>
                  <a:lnTo>
                    <a:pt x="4716831" y="3025825"/>
                  </a:lnTo>
                  <a:lnTo>
                    <a:pt x="4753927" y="2992539"/>
                  </a:lnTo>
                  <a:lnTo>
                    <a:pt x="4783747" y="2951594"/>
                  </a:lnTo>
                  <a:lnTo>
                    <a:pt x="6041212" y="773607"/>
                  </a:lnTo>
                  <a:lnTo>
                    <a:pt x="6051080" y="780592"/>
                  </a:lnTo>
                  <a:lnTo>
                    <a:pt x="6060071" y="788720"/>
                  </a:lnTo>
                  <a:lnTo>
                    <a:pt x="6068072" y="797966"/>
                  </a:lnTo>
                  <a:lnTo>
                    <a:pt x="6074943" y="808266"/>
                  </a:lnTo>
                  <a:lnTo>
                    <a:pt x="6922059" y="2275522"/>
                  </a:lnTo>
                  <a:lnTo>
                    <a:pt x="7843431" y="2275522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4" name="object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66448" y="7020718"/>
              <a:ext cx="4553972" cy="6157777"/>
            </a:xfrm>
            <a:custGeom>
              <a:avLst/>
              <a:gdLst/>
              <a:ahLst/>
              <a:cxnLst/>
              <a:rect l="l" t="t" r="r" b="b"/>
              <a:pathLst>
                <a:path w="4010025" h="5422265">
                  <a:moveTo>
                    <a:pt x="2534869" y="0"/>
                  </a:moveTo>
                  <a:lnTo>
                    <a:pt x="0" y="0"/>
                  </a:lnTo>
                  <a:lnTo>
                    <a:pt x="460692" y="797915"/>
                  </a:lnTo>
                  <a:lnTo>
                    <a:pt x="2154923" y="797940"/>
                  </a:lnTo>
                  <a:lnTo>
                    <a:pt x="2167282" y="798729"/>
                  </a:lnTo>
                  <a:lnTo>
                    <a:pt x="2179293" y="801033"/>
                  </a:lnTo>
                  <a:lnTo>
                    <a:pt x="2190843" y="804756"/>
                  </a:lnTo>
                  <a:lnTo>
                    <a:pt x="2201824" y="809802"/>
                  </a:lnTo>
                  <a:lnTo>
                    <a:pt x="944346" y="2987789"/>
                  </a:lnTo>
                  <a:lnTo>
                    <a:pt x="923790" y="3034081"/>
                  </a:lnTo>
                  <a:lnTo>
                    <a:pt x="913513" y="3082852"/>
                  </a:lnTo>
                  <a:lnTo>
                    <a:pt x="913513" y="3132451"/>
                  </a:lnTo>
                  <a:lnTo>
                    <a:pt x="923790" y="3181222"/>
                  </a:lnTo>
                  <a:lnTo>
                    <a:pt x="944346" y="3227514"/>
                  </a:lnTo>
                  <a:lnTo>
                    <a:pt x="2211184" y="5421731"/>
                  </a:lnTo>
                  <a:lnTo>
                    <a:pt x="2671876" y="4623816"/>
                  </a:lnTo>
                  <a:lnTo>
                    <a:pt x="1825358" y="3157588"/>
                  </a:lnTo>
                  <a:lnTo>
                    <a:pt x="1815314" y="3133299"/>
                  </a:lnTo>
                  <a:lnTo>
                    <a:pt x="1811966" y="3107661"/>
                  </a:lnTo>
                  <a:lnTo>
                    <a:pt x="1815314" y="3082018"/>
                  </a:lnTo>
                  <a:lnTo>
                    <a:pt x="1825358" y="3057715"/>
                  </a:lnTo>
                  <a:lnTo>
                    <a:pt x="2671292" y="1592516"/>
                  </a:lnTo>
                  <a:lnTo>
                    <a:pt x="3088233" y="2314600"/>
                  </a:lnTo>
                  <a:lnTo>
                    <a:pt x="4009618" y="2314600"/>
                  </a:lnTo>
                  <a:lnTo>
                    <a:pt x="2742476" y="119875"/>
                  </a:lnTo>
                  <a:lnTo>
                    <a:pt x="2712662" y="78918"/>
                  </a:lnTo>
                  <a:lnTo>
                    <a:pt x="2675565" y="45627"/>
                  </a:lnTo>
                  <a:lnTo>
                    <a:pt x="2632613" y="20828"/>
                  </a:lnTo>
                  <a:lnTo>
                    <a:pt x="2585238" y="5344"/>
                  </a:lnTo>
                  <a:lnTo>
                    <a:pt x="2534869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5" name="object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" y="6115791"/>
              <a:ext cx="5778460" cy="7600770"/>
            </a:xfrm>
            <a:custGeom>
              <a:avLst/>
              <a:gdLst/>
              <a:ahLst/>
              <a:cxnLst/>
              <a:rect l="l" t="t" r="r" b="b"/>
              <a:pathLst>
                <a:path w="5088255" h="6692900">
                  <a:moveTo>
                    <a:pt x="5088128" y="4604385"/>
                  </a:moveTo>
                  <a:lnTo>
                    <a:pt x="5077841" y="4555617"/>
                  </a:lnTo>
                  <a:lnTo>
                    <a:pt x="5057292" y="4509313"/>
                  </a:lnTo>
                  <a:lnTo>
                    <a:pt x="3790480" y="2315108"/>
                  </a:lnTo>
                  <a:lnTo>
                    <a:pt x="4711662" y="2315108"/>
                  </a:lnTo>
                  <a:lnTo>
                    <a:pt x="3844544" y="813193"/>
                  </a:lnTo>
                  <a:lnTo>
                    <a:pt x="3444240" y="119849"/>
                  </a:lnTo>
                  <a:lnTo>
                    <a:pt x="3414433" y="78905"/>
                  </a:lnTo>
                  <a:lnTo>
                    <a:pt x="3377336" y="45618"/>
                  </a:lnTo>
                  <a:lnTo>
                    <a:pt x="3334385" y="20828"/>
                  </a:lnTo>
                  <a:lnTo>
                    <a:pt x="3287001" y="5346"/>
                  </a:lnTo>
                  <a:lnTo>
                    <a:pt x="3236633" y="0"/>
                  </a:lnTo>
                  <a:lnTo>
                    <a:pt x="702360" y="0"/>
                  </a:lnTo>
                  <a:lnTo>
                    <a:pt x="1163053" y="797915"/>
                  </a:lnTo>
                  <a:lnTo>
                    <a:pt x="1996884" y="797966"/>
                  </a:lnTo>
                  <a:lnTo>
                    <a:pt x="1150950" y="2263178"/>
                  </a:lnTo>
                  <a:lnTo>
                    <a:pt x="1134935" y="2284006"/>
                  </a:lnTo>
                  <a:lnTo>
                    <a:pt x="1114399" y="2299728"/>
                  </a:lnTo>
                  <a:lnTo>
                    <a:pt x="1090510" y="2309647"/>
                  </a:lnTo>
                  <a:lnTo>
                    <a:pt x="1064437" y="2313114"/>
                  </a:lnTo>
                  <a:lnTo>
                    <a:pt x="0" y="2313114"/>
                  </a:lnTo>
                  <a:lnTo>
                    <a:pt x="0" y="3111030"/>
                  </a:lnTo>
                  <a:lnTo>
                    <a:pt x="1444383" y="3111030"/>
                  </a:lnTo>
                  <a:lnTo>
                    <a:pt x="1494751" y="3105683"/>
                  </a:lnTo>
                  <a:lnTo>
                    <a:pt x="1542135" y="3090202"/>
                  </a:lnTo>
                  <a:lnTo>
                    <a:pt x="1585087" y="3065399"/>
                  </a:lnTo>
                  <a:lnTo>
                    <a:pt x="1622183" y="3032125"/>
                  </a:lnTo>
                  <a:lnTo>
                    <a:pt x="1651990" y="2991180"/>
                  </a:lnTo>
                  <a:lnTo>
                    <a:pt x="2909443" y="813193"/>
                  </a:lnTo>
                  <a:lnTo>
                    <a:pt x="2919323" y="820166"/>
                  </a:lnTo>
                  <a:lnTo>
                    <a:pt x="2928328" y="828306"/>
                  </a:lnTo>
                  <a:lnTo>
                    <a:pt x="2936329" y="837552"/>
                  </a:lnTo>
                  <a:lnTo>
                    <a:pt x="2943199" y="847864"/>
                  </a:lnTo>
                  <a:lnTo>
                    <a:pt x="3790315" y="2315108"/>
                  </a:lnTo>
                  <a:lnTo>
                    <a:pt x="3790442" y="2315108"/>
                  </a:lnTo>
                  <a:lnTo>
                    <a:pt x="3329787" y="3113024"/>
                  </a:lnTo>
                  <a:lnTo>
                    <a:pt x="4176306" y="4579226"/>
                  </a:lnTo>
                  <a:lnTo>
                    <a:pt x="4186339" y="4603534"/>
                  </a:lnTo>
                  <a:lnTo>
                    <a:pt x="4189692" y="4629175"/>
                  </a:lnTo>
                  <a:lnTo>
                    <a:pt x="4186339" y="4654829"/>
                  </a:lnTo>
                  <a:lnTo>
                    <a:pt x="4176306" y="4679124"/>
                  </a:lnTo>
                  <a:lnTo>
                    <a:pt x="3330384" y="6144311"/>
                  </a:lnTo>
                  <a:lnTo>
                    <a:pt x="2913405" y="5422214"/>
                  </a:lnTo>
                  <a:lnTo>
                    <a:pt x="1992045" y="5422214"/>
                  </a:lnTo>
                  <a:lnTo>
                    <a:pt x="2725394" y="6692405"/>
                  </a:lnTo>
                  <a:lnTo>
                    <a:pt x="3935285" y="6692405"/>
                  </a:lnTo>
                  <a:lnTo>
                    <a:pt x="5057292" y="4749025"/>
                  </a:lnTo>
                  <a:lnTo>
                    <a:pt x="5077841" y="4702746"/>
                  </a:lnTo>
                  <a:lnTo>
                    <a:pt x="5088128" y="4653978"/>
                  </a:lnTo>
                  <a:lnTo>
                    <a:pt x="5088128" y="4604385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6" name="object 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377721" y="13177876"/>
              <a:ext cx="3345348" cy="538688"/>
            </a:xfrm>
            <a:custGeom>
              <a:avLst/>
              <a:gdLst/>
              <a:ahLst/>
              <a:cxnLst/>
              <a:rect l="l" t="t" r="r" b="b"/>
              <a:pathLst>
                <a:path w="2945765" h="474345">
                  <a:moveTo>
                    <a:pt x="2533662" y="0"/>
                  </a:moveTo>
                  <a:lnTo>
                    <a:pt x="0" y="12"/>
                  </a:lnTo>
                  <a:lnTo>
                    <a:pt x="273563" y="473848"/>
                  </a:lnTo>
                  <a:lnTo>
                    <a:pt x="2945632" y="473848"/>
                  </a:lnTo>
                  <a:lnTo>
                    <a:pt x="2741256" y="119862"/>
                  </a:lnTo>
                  <a:lnTo>
                    <a:pt x="2711447" y="78916"/>
                  </a:lnTo>
                  <a:lnTo>
                    <a:pt x="2674348" y="45630"/>
                  </a:lnTo>
                  <a:lnTo>
                    <a:pt x="2631395" y="20831"/>
                  </a:lnTo>
                  <a:lnTo>
                    <a:pt x="2584021" y="5345"/>
                  </a:lnTo>
                  <a:lnTo>
                    <a:pt x="2533662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  <p:sp>
          <p:nvSpPr>
            <p:cNvPr id="7" name="object 7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33323" y="3079609"/>
              <a:ext cx="1997546" cy="5255637"/>
            </a:xfrm>
            <a:custGeom>
              <a:avLst/>
              <a:gdLst/>
              <a:ahLst/>
              <a:cxnLst/>
              <a:rect l="l" t="t" r="r" b="b"/>
              <a:pathLst>
                <a:path w="1758950" h="4627880">
                  <a:moveTo>
                    <a:pt x="460971" y="0"/>
                  </a:moveTo>
                  <a:lnTo>
                    <a:pt x="304" y="797915"/>
                  </a:lnTo>
                  <a:lnTo>
                    <a:pt x="846531" y="2263635"/>
                  </a:lnTo>
                  <a:lnTo>
                    <a:pt x="856561" y="2287930"/>
                  </a:lnTo>
                  <a:lnTo>
                    <a:pt x="859904" y="2313571"/>
                  </a:lnTo>
                  <a:lnTo>
                    <a:pt x="856561" y="2339212"/>
                  </a:lnTo>
                  <a:lnTo>
                    <a:pt x="846531" y="2363508"/>
                  </a:lnTo>
                  <a:lnTo>
                    <a:pt x="0" y="3829748"/>
                  </a:lnTo>
                  <a:lnTo>
                    <a:pt x="460692" y="4627676"/>
                  </a:lnTo>
                  <a:lnTo>
                    <a:pt x="1727517" y="2433434"/>
                  </a:lnTo>
                  <a:lnTo>
                    <a:pt x="1748073" y="2387143"/>
                  </a:lnTo>
                  <a:lnTo>
                    <a:pt x="1758351" y="2338375"/>
                  </a:lnTo>
                  <a:lnTo>
                    <a:pt x="1758351" y="2288780"/>
                  </a:lnTo>
                  <a:lnTo>
                    <a:pt x="1748073" y="2240012"/>
                  </a:lnTo>
                  <a:lnTo>
                    <a:pt x="1727517" y="2193721"/>
                  </a:lnTo>
                  <a:lnTo>
                    <a:pt x="460971" y="0"/>
                  </a:lnTo>
                  <a:close/>
                </a:path>
              </a:pathLst>
            </a:custGeom>
            <a:solidFill>
              <a:srgbClr val="221E1F">
                <a:alpha val="5999"/>
              </a:srgbClr>
            </a:solidFill>
          </p:spPr>
          <p:txBody>
            <a:bodyPr wrap="square" lIns="0" tIns="0" rIns="0" bIns="0" rtlCol="0"/>
            <a:lstStyle/>
            <a:p>
              <a:endParaRPr sz="2044"/>
            </a:p>
          </p:txBody>
        </p:sp>
      </p:grpSp>
      <p:sp>
        <p:nvSpPr>
          <p:cNvPr id="8" name="object 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19791" y="0"/>
            <a:ext cx="7125541" cy="13713115"/>
          </a:xfrm>
          <a:custGeom>
            <a:avLst/>
            <a:gdLst/>
            <a:ahLst/>
            <a:cxnLst/>
            <a:rect l="l" t="t" r="r" b="b"/>
            <a:pathLst>
              <a:path w="6274434" h="12075160">
                <a:moveTo>
                  <a:pt x="0" y="12075071"/>
                </a:moveTo>
                <a:lnTo>
                  <a:pt x="6274384" y="12075071"/>
                </a:lnTo>
                <a:lnTo>
                  <a:pt x="6274384" y="0"/>
                </a:lnTo>
                <a:lnTo>
                  <a:pt x="0" y="0"/>
                </a:lnTo>
                <a:lnTo>
                  <a:pt x="0" y="1207507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32542" y="2706653"/>
            <a:ext cx="3355458" cy="825328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94953" y="2706638"/>
            <a:ext cx="3393635" cy="825478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706638"/>
            <a:ext cx="3375852" cy="825983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163973" y="1071967"/>
            <a:ext cx="6456398" cy="3471560"/>
          </a:xfrm>
          <a:prstGeom prst="rect">
            <a:avLst/>
          </a:prstGeom>
        </p:spPr>
        <p:txBody>
          <a:bodyPr vert="horz" wrap="square" lIns="0" tIns="452152" rIns="0" bIns="0" rtlCol="0">
            <a:spAutoFit/>
          </a:bodyPr>
          <a:lstStyle/>
          <a:p>
            <a:pPr marL="14422" marR="5769">
              <a:lnSpc>
                <a:spcPct val="75600"/>
              </a:lnSpc>
              <a:spcBef>
                <a:spcPts val="3560"/>
              </a:spcBef>
            </a:pPr>
            <a:r>
              <a:rPr sz="12400" spc="-119" dirty="0">
                <a:solidFill>
                  <a:srgbClr val="FFFFFF"/>
                </a:solidFill>
                <a:latin typeface="Utopia Std Caption" panose="02040603060506020204" pitchFamily="18" charset="77"/>
              </a:rPr>
              <a:t>S</a:t>
            </a:r>
            <a:r>
              <a:rPr sz="12400" spc="199" dirty="0">
                <a:solidFill>
                  <a:srgbClr val="FFFFFF"/>
                </a:solidFill>
                <a:latin typeface="Utopia Std Caption" panose="02040603060506020204" pitchFamily="18" charset="77"/>
              </a:rPr>
              <a:t>t</a:t>
            </a:r>
            <a:r>
              <a:rPr sz="12400" spc="-471" dirty="0">
                <a:solidFill>
                  <a:srgbClr val="FFFFFF"/>
                </a:solidFill>
                <a:latin typeface="Utopia Std Caption" panose="02040603060506020204" pitchFamily="18" charset="77"/>
              </a:rPr>
              <a:t>ud</a:t>
            </a:r>
            <a:r>
              <a:rPr sz="12400" dirty="0">
                <a:solidFill>
                  <a:srgbClr val="FFFFFF"/>
                </a:solidFill>
                <a:latin typeface="Utopia Std Caption" panose="02040603060506020204" pitchFamily="18" charset="77"/>
              </a:rPr>
              <a:t>e</a:t>
            </a:r>
            <a:r>
              <a:rPr sz="12400" spc="-85" dirty="0">
                <a:solidFill>
                  <a:srgbClr val="FFFFFF"/>
                </a:solidFill>
                <a:latin typeface="Utopia Std Caption" panose="02040603060506020204" pitchFamily="18" charset="77"/>
              </a:rPr>
              <a:t>n</a:t>
            </a:r>
            <a:r>
              <a:rPr sz="12400" dirty="0">
                <a:solidFill>
                  <a:srgbClr val="FFFFFF"/>
                </a:solidFill>
                <a:latin typeface="Utopia Std Caption" panose="02040603060506020204" pitchFamily="18" charset="77"/>
              </a:rPr>
              <a:t>t</a:t>
            </a:r>
            <a:r>
              <a:rPr sz="12400" spc="-136" dirty="0">
                <a:solidFill>
                  <a:srgbClr val="FFFFFF"/>
                </a:solidFill>
                <a:latin typeface="Utopia Std Caption" panose="02040603060506020204" pitchFamily="18" charset="77"/>
              </a:rPr>
              <a:t> </a:t>
            </a:r>
            <a:r>
              <a:rPr sz="12400" spc="-659" dirty="0">
                <a:solidFill>
                  <a:srgbClr val="FFFFFF"/>
                </a:solidFill>
                <a:latin typeface="Utopia Std Caption" panose="02040603060506020204" pitchFamily="18" charset="77"/>
              </a:rPr>
              <a:t>A</a:t>
            </a:r>
            <a:r>
              <a:rPr sz="12400" spc="-449" dirty="0">
                <a:solidFill>
                  <a:srgbClr val="FFFFFF"/>
                </a:solidFill>
                <a:latin typeface="Utopia Std Caption" panose="02040603060506020204" pitchFamily="18" charset="77"/>
              </a:rPr>
              <a:t>w</a:t>
            </a:r>
            <a:r>
              <a:rPr sz="12400" spc="420" dirty="0">
                <a:solidFill>
                  <a:srgbClr val="FFFFFF"/>
                </a:solidFill>
                <a:latin typeface="Utopia Std Caption" panose="02040603060506020204" pitchFamily="18" charset="77"/>
              </a:rPr>
              <a:t>a</a:t>
            </a:r>
            <a:r>
              <a:rPr sz="12400" spc="-108" dirty="0">
                <a:solidFill>
                  <a:srgbClr val="FFFFFF"/>
                </a:solidFill>
                <a:latin typeface="Utopia Std Caption" panose="02040603060506020204" pitchFamily="18" charset="77"/>
              </a:rPr>
              <a:t>r</a:t>
            </a:r>
            <a:r>
              <a:rPr sz="12400" spc="187" dirty="0">
                <a:solidFill>
                  <a:srgbClr val="FFFFFF"/>
                </a:solidFill>
                <a:latin typeface="Utopia Std Caption" panose="02040603060506020204" pitchFamily="18" charset="77"/>
              </a:rPr>
              <a:t>ds</a:t>
            </a:r>
            <a:endParaRPr sz="12400" dirty="0">
              <a:latin typeface="Utopia Std Caption" panose="02040603060506020204" pitchFamily="18" charset="77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63972" y="4895499"/>
            <a:ext cx="5598897" cy="4681226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spcBef>
                <a:spcPts val="114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Thursday, February 19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9:00 - 11:00 a.m.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11:00 a.m. - 1:00 p.m.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 marL="14422">
              <a:spcBef>
                <a:spcPts val="6"/>
              </a:spcBef>
            </a:pPr>
            <a:r>
              <a:rPr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Statler Hotel Amphitheater</a:t>
            </a:r>
            <a:endParaRPr sz="3400" dirty="0">
              <a:latin typeface="FreightSans Pro Medium" panose="02000606030000020004" pitchFamily="2" charset="0"/>
              <a:cs typeface="Arial"/>
            </a:endParaRPr>
          </a:p>
          <a:p>
            <a:pPr>
              <a:spcBef>
                <a:spcPts val="45"/>
              </a:spcBef>
            </a:pPr>
            <a:endParaRPr sz="2725" dirty="0">
              <a:solidFill>
                <a:schemeClr val="bg1"/>
              </a:solidFill>
              <a:latin typeface="FreightSans Pro Book" panose="02000606030000020004" pitchFamily="2" charset="0"/>
              <a:cs typeface="Arial"/>
            </a:endParaRPr>
          </a:p>
          <a:p>
            <a: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  <a:t>Faculty Teaching Excellence  Awards | Drown Prize | KOPF &amp;  Banfi Prizes | Merrill Presidential  Scholars | PIHE Business Plan  Competition | </a:t>
            </a:r>
            <a:b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FreightSans Pro Book" panose="02000606030000020004" pitchFamily="2" charset="0"/>
              </a:rPr>
              <a:t>and many more!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8425F0C-09F2-C0AF-576E-9C79B3DB8D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9270" y="11786011"/>
            <a:ext cx="6781430" cy="939481"/>
          </a:xfrm>
          <a:prstGeom prst="rect">
            <a:avLst/>
          </a:prstGeom>
        </p:spPr>
      </p:pic>
      <p:sp>
        <p:nvSpPr>
          <p:cNvPr id="14" name="Sub-head/info">
            <a:extLst>
              <a:ext uri="{FF2B5EF4-FFF2-40B4-BE49-F238E27FC236}">
                <a16:creationId xmlns:a16="http://schemas.microsoft.com/office/drawing/2014/main" id="{F87ABCFC-29B9-6726-30F3-48202841DCF1}"/>
              </a:ext>
            </a:extLst>
          </p:cNvPr>
          <p:cNvSpPr txBox="1"/>
          <p:nvPr/>
        </p:nvSpPr>
        <p:spPr>
          <a:xfrm>
            <a:off x="4134384" y="10139831"/>
            <a:ext cx="5644673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chemeClr val="bg1"/>
                </a:solidFill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solidFill>
                <a:schemeClr val="bg1"/>
              </a:solidFill>
              <a:latin typeface="FreightSans Pro Semibold" panose="02000606030000020004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0B6620AD-441D-D33E-76AC-73A7DE56DF0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7505" y="0"/>
            <a:ext cx="18270851" cy="13716562"/>
            <a:chOff x="17505" y="0"/>
            <a:chExt cx="18270851" cy="13716562"/>
          </a:xfrm>
        </p:grpSpPr>
        <p:sp>
          <p:nvSpPr>
            <p:cNvPr id="17" name="bg object 17">
              <a:extLst>
                <a:ext uri="{FF2B5EF4-FFF2-40B4-BE49-F238E27FC236}">
                  <a16:creationId xmlns:a16="http://schemas.microsoft.com/office/drawing/2014/main" id="{480679D1-EDCD-E199-587F-96C7AC0A3FD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98855" y="11891887"/>
              <a:ext cx="4078604" cy="1824355"/>
            </a:xfrm>
            <a:custGeom>
              <a:avLst/>
              <a:gdLst/>
              <a:ahLst/>
              <a:cxnLst/>
              <a:rect l="l" t="t" r="r" b="b"/>
              <a:pathLst>
                <a:path w="4078604" h="1824355">
                  <a:moveTo>
                    <a:pt x="4078434" y="0"/>
                  </a:moveTo>
                  <a:lnTo>
                    <a:pt x="1209846" y="0"/>
                  </a:lnTo>
                  <a:lnTo>
                    <a:pt x="1162143" y="4221"/>
                  </a:lnTo>
                  <a:lnTo>
                    <a:pt x="1116599" y="16523"/>
                  </a:lnTo>
                  <a:lnTo>
                    <a:pt x="1074155" y="36363"/>
                  </a:lnTo>
                  <a:lnTo>
                    <a:pt x="1035750" y="63198"/>
                  </a:lnTo>
                  <a:lnTo>
                    <a:pt x="1002325" y="96487"/>
                  </a:lnTo>
                  <a:lnTo>
                    <a:pt x="974820" y="135686"/>
                  </a:lnTo>
                  <a:lnTo>
                    <a:pt x="0" y="1824112"/>
                  </a:lnTo>
                  <a:lnTo>
                    <a:pt x="1043149" y="1824112"/>
                  </a:lnTo>
                  <a:lnTo>
                    <a:pt x="1542078" y="959942"/>
                  </a:lnTo>
                  <a:lnTo>
                    <a:pt x="1560230" y="936341"/>
                  </a:lnTo>
                  <a:lnTo>
                    <a:pt x="1583480" y="918546"/>
                  </a:lnTo>
                  <a:lnTo>
                    <a:pt x="1610512" y="907314"/>
                  </a:lnTo>
                  <a:lnTo>
                    <a:pt x="1640008" y="903401"/>
                  </a:lnTo>
                  <a:lnTo>
                    <a:pt x="3556857" y="903401"/>
                  </a:lnTo>
                  <a:lnTo>
                    <a:pt x="4078434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bg object 18">
              <a:extLst>
                <a:ext uri="{FF2B5EF4-FFF2-40B4-BE49-F238E27FC236}">
                  <a16:creationId xmlns:a16="http://schemas.microsoft.com/office/drawing/2014/main" id="{5F17FB30-94AD-093E-BF8B-8CE929D269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23703" y="9272197"/>
              <a:ext cx="1992630" cy="4444365"/>
            </a:xfrm>
            <a:custGeom>
              <a:avLst/>
              <a:gdLst/>
              <a:ahLst/>
              <a:cxnLst/>
              <a:rect l="l" t="t" r="r" b="b"/>
              <a:pathLst>
                <a:path w="1992629" h="4444365">
                  <a:moveTo>
                    <a:pt x="1470647" y="0"/>
                  </a:moveTo>
                  <a:lnTo>
                    <a:pt x="36347" y="2484285"/>
                  </a:lnTo>
                  <a:lnTo>
                    <a:pt x="16154" y="2527714"/>
                  </a:lnTo>
                  <a:lnTo>
                    <a:pt x="4038" y="2573308"/>
                  </a:lnTo>
                  <a:lnTo>
                    <a:pt x="0" y="2619986"/>
                  </a:lnTo>
                  <a:lnTo>
                    <a:pt x="4038" y="2666660"/>
                  </a:lnTo>
                  <a:lnTo>
                    <a:pt x="16154" y="2712254"/>
                  </a:lnTo>
                  <a:lnTo>
                    <a:pt x="36347" y="2755684"/>
                  </a:lnTo>
                  <a:lnTo>
                    <a:pt x="1010999" y="4443802"/>
                  </a:lnTo>
                  <a:lnTo>
                    <a:pt x="1929638" y="4443802"/>
                  </a:lnTo>
                  <a:lnTo>
                    <a:pt x="1991893" y="4335970"/>
                  </a:lnTo>
                  <a:lnTo>
                    <a:pt x="1033805" y="2676525"/>
                  </a:lnTo>
                  <a:lnTo>
                    <a:pt x="1022453" y="2649015"/>
                  </a:lnTo>
                  <a:lnTo>
                    <a:pt x="1018670" y="2619984"/>
                  </a:lnTo>
                  <a:lnTo>
                    <a:pt x="1022453" y="2590958"/>
                  </a:lnTo>
                  <a:lnTo>
                    <a:pt x="1033805" y="2563456"/>
                  </a:lnTo>
                  <a:lnTo>
                    <a:pt x="1992236" y="903401"/>
                  </a:lnTo>
                  <a:lnTo>
                    <a:pt x="1470647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bg object 19">
              <a:extLst>
                <a:ext uri="{FF2B5EF4-FFF2-40B4-BE49-F238E27FC236}">
                  <a16:creationId xmlns:a16="http://schemas.microsoft.com/office/drawing/2014/main" id="{1A8C03B4-E26E-C782-EEFD-D629B62C7F3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7505" y="6651650"/>
              <a:ext cx="4537710" cy="2619375"/>
            </a:xfrm>
            <a:custGeom>
              <a:avLst/>
              <a:gdLst/>
              <a:ahLst/>
              <a:cxnLst/>
              <a:rect l="l" t="t" r="r" b="b"/>
              <a:pathLst>
                <a:path w="4537710" h="2619375">
                  <a:moveTo>
                    <a:pt x="4537240" y="0"/>
                  </a:moveTo>
                  <a:lnTo>
                    <a:pt x="1668665" y="0"/>
                  </a:lnTo>
                  <a:lnTo>
                    <a:pt x="1620953" y="4220"/>
                  </a:lnTo>
                  <a:lnTo>
                    <a:pt x="1575407" y="16521"/>
                  </a:lnTo>
                  <a:lnTo>
                    <a:pt x="1532964" y="36361"/>
                  </a:lnTo>
                  <a:lnTo>
                    <a:pt x="1494563" y="63200"/>
                  </a:lnTo>
                  <a:lnTo>
                    <a:pt x="1461142" y="96497"/>
                  </a:lnTo>
                  <a:lnTo>
                    <a:pt x="1433639" y="135712"/>
                  </a:lnTo>
                  <a:lnTo>
                    <a:pt x="0" y="2618803"/>
                  </a:lnTo>
                  <a:lnTo>
                    <a:pt x="1043152" y="2618803"/>
                  </a:lnTo>
                  <a:lnTo>
                    <a:pt x="2000910" y="959929"/>
                  </a:lnTo>
                  <a:lnTo>
                    <a:pt x="2019053" y="936336"/>
                  </a:lnTo>
                  <a:lnTo>
                    <a:pt x="2042299" y="918544"/>
                  </a:lnTo>
                  <a:lnTo>
                    <a:pt x="2069336" y="907313"/>
                  </a:lnTo>
                  <a:lnTo>
                    <a:pt x="2098852" y="903401"/>
                  </a:lnTo>
                  <a:lnTo>
                    <a:pt x="4015676" y="903401"/>
                  </a:lnTo>
                  <a:lnTo>
                    <a:pt x="4537240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bg object 20">
              <a:extLst>
                <a:ext uri="{FF2B5EF4-FFF2-40B4-BE49-F238E27FC236}">
                  <a16:creationId xmlns:a16="http://schemas.microsoft.com/office/drawing/2014/main" id="{A7FD72BD-D08A-1F6A-3890-DEA392C704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673811" y="10174389"/>
              <a:ext cx="4614545" cy="3542029"/>
            </a:xfrm>
            <a:custGeom>
              <a:avLst/>
              <a:gdLst/>
              <a:ahLst/>
              <a:cxnLst/>
              <a:rect l="l" t="t" r="r" b="b"/>
              <a:pathLst>
                <a:path w="4614544" h="3542030">
                  <a:moveTo>
                    <a:pt x="1992236" y="903389"/>
                  </a:moveTo>
                  <a:lnTo>
                    <a:pt x="1470672" y="12"/>
                  </a:lnTo>
                  <a:lnTo>
                    <a:pt x="36360" y="2484285"/>
                  </a:lnTo>
                  <a:lnTo>
                    <a:pt x="16154" y="2527719"/>
                  </a:lnTo>
                  <a:lnTo>
                    <a:pt x="4038" y="2573312"/>
                  </a:lnTo>
                  <a:lnTo>
                    <a:pt x="0" y="2619997"/>
                  </a:lnTo>
                  <a:lnTo>
                    <a:pt x="4038" y="2666669"/>
                  </a:lnTo>
                  <a:lnTo>
                    <a:pt x="16154" y="2712250"/>
                  </a:lnTo>
                  <a:lnTo>
                    <a:pt x="36360" y="2755671"/>
                  </a:lnTo>
                  <a:lnTo>
                    <a:pt x="490131" y="3541611"/>
                  </a:lnTo>
                  <a:lnTo>
                    <a:pt x="1533258" y="3541611"/>
                  </a:lnTo>
                  <a:lnTo>
                    <a:pt x="1033805" y="2676525"/>
                  </a:lnTo>
                  <a:lnTo>
                    <a:pt x="1022438" y="2649029"/>
                  </a:lnTo>
                  <a:lnTo>
                    <a:pt x="1018654" y="2619984"/>
                  </a:lnTo>
                  <a:lnTo>
                    <a:pt x="1022438" y="2590965"/>
                  </a:lnTo>
                  <a:lnTo>
                    <a:pt x="1033805" y="2563444"/>
                  </a:lnTo>
                  <a:lnTo>
                    <a:pt x="1992236" y="903389"/>
                  </a:lnTo>
                  <a:close/>
                </a:path>
                <a:path w="4614544" h="3542030">
                  <a:moveTo>
                    <a:pt x="4614176" y="0"/>
                  </a:moveTo>
                  <a:lnTo>
                    <a:pt x="3192881" y="0"/>
                  </a:lnTo>
                  <a:lnTo>
                    <a:pt x="3145167" y="4216"/>
                  </a:lnTo>
                  <a:lnTo>
                    <a:pt x="3099612" y="16522"/>
                  </a:lnTo>
                  <a:lnTo>
                    <a:pt x="3057169" y="36360"/>
                  </a:lnTo>
                  <a:lnTo>
                    <a:pt x="3018764" y="63207"/>
                  </a:lnTo>
                  <a:lnTo>
                    <a:pt x="2985338" y="96494"/>
                  </a:lnTo>
                  <a:lnTo>
                    <a:pt x="2957830" y="135712"/>
                  </a:lnTo>
                  <a:lnTo>
                    <a:pt x="1524190" y="2618803"/>
                  </a:lnTo>
                  <a:lnTo>
                    <a:pt x="2567343" y="2618803"/>
                  </a:lnTo>
                  <a:lnTo>
                    <a:pt x="3525101" y="959942"/>
                  </a:lnTo>
                  <a:lnTo>
                    <a:pt x="3543236" y="936332"/>
                  </a:lnTo>
                  <a:lnTo>
                    <a:pt x="3566490" y="918540"/>
                  </a:lnTo>
                  <a:lnTo>
                    <a:pt x="3593528" y="907313"/>
                  </a:lnTo>
                  <a:lnTo>
                    <a:pt x="3623043" y="903401"/>
                  </a:lnTo>
                  <a:lnTo>
                    <a:pt x="4614176" y="903401"/>
                  </a:lnTo>
                  <a:lnTo>
                    <a:pt x="4614176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bg object 22">
              <a:extLst>
                <a:ext uri="{FF2B5EF4-FFF2-40B4-BE49-F238E27FC236}">
                  <a16:creationId xmlns:a16="http://schemas.microsoft.com/office/drawing/2014/main" id="{2AB9AD91-3037-62AA-223B-A7B1485A978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554728" y="0"/>
              <a:ext cx="12618720" cy="10174605"/>
            </a:xfrm>
            <a:custGeom>
              <a:avLst/>
              <a:gdLst/>
              <a:ahLst/>
              <a:cxnLst/>
              <a:rect l="l" t="t" r="r" b="b"/>
              <a:pathLst>
                <a:path w="12618719" h="10174605">
                  <a:moveTo>
                    <a:pt x="4539615" y="9272206"/>
                  </a:moveTo>
                  <a:lnTo>
                    <a:pt x="4018026" y="8368817"/>
                  </a:lnTo>
                  <a:lnTo>
                    <a:pt x="2099856" y="8368805"/>
                  </a:lnTo>
                  <a:lnTo>
                    <a:pt x="2085860" y="8367916"/>
                  </a:lnTo>
                  <a:lnTo>
                    <a:pt x="2072259" y="8365299"/>
                  </a:lnTo>
                  <a:lnTo>
                    <a:pt x="2059190" y="8361083"/>
                  </a:lnTo>
                  <a:lnTo>
                    <a:pt x="2046757" y="8355368"/>
                  </a:lnTo>
                  <a:lnTo>
                    <a:pt x="3470440" y="5889498"/>
                  </a:lnTo>
                  <a:lnTo>
                    <a:pt x="3490645" y="5846064"/>
                  </a:lnTo>
                  <a:lnTo>
                    <a:pt x="3502761" y="5800471"/>
                  </a:lnTo>
                  <a:lnTo>
                    <a:pt x="3506813" y="5753786"/>
                  </a:lnTo>
                  <a:lnTo>
                    <a:pt x="3502761" y="5707100"/>
                  </a:lnTo>
                  <a:lnTo>
                    <a:pt x="3490645" y="5661507"/>
                  </a:lnTo>
                  <a:lnTo>
                    <a:pt x="3470440" y="5618073"/>
                  </a:lnTo>
                  <a:lnTo>
                    <a:pt x="2036152" y="3133826"/>
                  </a:lnTo>
                  <a:lnTo>
                    <a:pt x="1514576" y="4037215"/>
                  </a:lnTo>
                  <a:lnTo>
                    <a:pt x="2472982" y="5697245"/>
                  </a:lnTo>
                  <a:lnTo>
                    <a:pt x="2484361" y="5724741"/>
                  </a:lnTo>
                  <a:lnTo>
                    <a:pt x="2488146" y="5753773"/>
                  </a:lnTo>
                  <a:lnTo>
                    <a:pt x="2484361" y="5782805"/>
                  </a:lnTo>
                  <a:lnTo>
                    <a:pt x="2472982" y="5810326"/>
                  </a:lnTo>
                  <a:lnTo>
                    <a:pt x="1515224" y="7469187"/>
                  </a:lnTo>
                  <a:lnTo>
                    <a:pt x="1043178" y="6651650"/>
                  </a:lnTo>
                  <a:lnTo>
                    <a:pt x="0" y="6651650"/>
                  </a:lnTo>
                  <a:lnTo>
                    <a:pt x="1434630" y="9136494"/>
                  </a:lnTo>
                  <a:lnTo>
                    <a:pt x="1462151" y="9175712"/>
                  </a:lnTo>
                  <a:lnTo>
                    <a:pt x="1495577" y="9209011"/>
                  </a:lnTo>
                  <a:lnTo>
                    <a:pt x="1533982" y="9235846"/>
                  </a:lnTo>
                  <a:lnTo>
                    <a:pt x="1576425" y="9255684"/>
                  </a:lnTo>
                  <a:lnTo>
                    <a:pt x="1621967" y="9267990"/>
                  </a:lnTo>
                  <a:lnTo>
                    <a:pt x="1669681" y="9272206"/>
                  </a:lnTo>
                  <a:lnTo>
                    <a:pt x="4539615" y="9272206"/>
                  </a:lnTo>
                  <a:close/>
                </a:path>
                <a:path w="12618719" h="10174605">
                  <a:moveTo>
                    <a:pt x="12618377" y="6652133"/>
                  </a:moveTo>
                  <a:lnTo>
                    <a:pt x="9749803" y="6652133"/>
                  </a:lnTo>
                  <a:lnTo>
                    <a:pt x="9702089" y="6656362"/>
                  </a:lnTo>
                  <a:lnTo>
                    <a:pt x="9656534" y="6668656"/>
                  </a:lnTo>
                  <a:lnTo>
                    <a:pt x="9614090" y="6688493"/>
                  </a:lnTo>
                  <a:lnTo>
                    <a:pt x="9575686" y="6715328"/>
                  </a:lnTo>
                  <a:lnTo>
                    <a:pt x="9542272" y="6748615"/>
                  </a:lnTo>
                  <a:lnTo>
                    <a:pt x="9514764" y="6787820"/>
                  </a:lnTo>
                  <a:lnTo>
                    <a:pt x="8091094" y="9253703"/>
                  </a:lnTo>
                  <a:lnTo>
                    <a:pt x="8079905" y="9245803"/>
                  </a:lnTo>
                  <a:lnTo>
                    <a:pt x="8069720" y="9236596"/>
                  </a:lnTo>
                  <a:lnTo>
                    <a:pt x="8060652" y="9226131"/>
                  </a:lnTo>
                  <a:lnTo>
                    <a:pt x="8052879" y="9214447"/>
                  </a:lnTo>
                  <a:lnTo>
                    <a:pt x="7093788" y="7553261"/>
                  </a:lnTo>
                  <a:lnTo>
                    <a:pt x="7093623" y="7553261"/>
                  </a:lnTo>
                  <a:lnTo>
                    <a:pt x="7615199" y="6649872"/>
                  </a:lnTo>
                  <a:lnTo>
                    <a:pt x="6656781" y="4989855"/>
                  </a:lnTo>
                  <a:lnTo>
                    <a:pt x="6645415" y="4962347"/>
                  </a:lnTo>
                  <a:lnTo>
                    <a:pt x="6641617" y="4933302"/>
                  </a:lnTo>
                  <a:lnTo>
                    <a:pt x="6645415" y="4904283"/>
                  </a:lnTo>
                  <a:lnTo>
                    <a:pt x="6656781" y="4876762"/>
                  </a:lnTo>
                  <a:lnTo>
                    <a:pt x="7614526" y="3217900"/>
                  </a:lnTo>
                  <a:lnTo>
                    <a:pt x="8086611" y="4035450"/>
                  </a:lnTo>
                  <a:lnTo>
                    <a:pt x="9129763" y="4035450"/>
                  </a:lnTo>
                  <a:lnTo>
                    <a:pt x="8657742" y="3217900"/>
                  </a:lnTo>
                  <a:lnTo>
                    <a:pt x="7695133" y="1550593"/>
                  </a:lnTo>
                  <a:lnTo>
                    <a:pt x="7667625" y="1511376"/>
                  </a:lnTo>
                  <a:lnTo>
                    <a:pt x="7634198" y="1478089"/>
                  </a:lnTo>
                  <a:lnTo>
                    <a:pt x="7595794" y="1451254"/>
                  </a:lnTo>
                  <a:lnTo>
                    <a:pt x="7553350" y="1431417"/>
                  </a:lnTo>
                  <a:lnTo>
                    <a:pt x="7507808" y="1419110"/>
                  </a:lnTo>
                  <a:lnTo>
                    <a:pt x="7460107" y="1414894"/>
                  </a:lnTo>
                  <a:lnTo>
                    <a:pt x="4590212" y="1414881"/>
                  </a:lnTo>
                  <a:lnTo>
                    <a:pt x="5407088" y="0"/>
                  </a:lnTo>
                  <a:lnTo>
                    <a:pt x="4363923" y="0"/>
                  </a:lnTo>
                  <a:lnTo>
                    <a:pt x="3547046" y="1414881"/>
                  </a:lnTo>
                  <a:lnTo>
                    <a:pt x="4590173" y="1414894"/>
                  </a:lnTo>
                  <a:lnTo>
                    <a:pt x="5111762" y="2318283"/>
                  </a:lnTo>
                  <a:lnTo>
                    <a:pt x="7029932" y="2318283"/>
                  </a:lnTo>
                  <a:lnTo>
                    <a:pt x="7043915" y="2319172"/>
                  </a:lnTo>
                  <a:lnTo>
                    <a:pt x="7057504" y="2321788"/>
                  </a:lnTo>
                  <a:lnTo>
                    <a:pt x="7070572" y="2326005"/>
                  </a:lnTo>
                  <a:lnTo>
                    <a:pt x="7083006" y="2331732"/>
                  </a:lnTo>
                  <a:lnTo>
                    <a:pt x="5659348" y="4797615"/>
                  </a:lnTo>
                  <a:lnTo>
                    <a:pt x="5639143" y="4841037"/>
                  </a:lnTo>
                  <a:lnTo>
                    <a:pt x="5627014" y="4886630"/>
                  </a:lnTo>
                  <a:lnTo>
                    <a:pt x="5622976" y="4933315"/>
                  </a:lnTo>
                  <a:lnTo>
                    <a:pt x="5627014" y="4979987"/>
                  </a:lnTo>
                  <a:lnTo>
                    <a:pt x="5639143" y="5025580"/>
                  </a:lnTo>
                  <a:lnTo>
                    <a:pt x="5659348" y="5069014"/>
                  </a:lnTo>
                  <a:lnTo>
                    <a:pt x="7093610" y="7553261"/>
                  </a:lnTo>
                  <a:lnTo>
                    <a:pt x="6050648" y="7553261"/>
                  </a:lnTo>
                  <a:lnTo>
                    <a:pt x="7485608" y="10038690"/>
                  </a:lnTo>
                  <a:lnTo>
                    <a:pt x="7513117" y="10077907"/>
                  </a:lnTo>
                  <a:lnTo>
                    <a:pt x="7546543" y="10111194"/>
                  </a:lnTo>
                  <a:lnTo>
                    <a:pt x="7584948" y="10138029"/>
                  </a:lnTo>
                  <a:lnTo>
                    <a:pt x="7627391" y="10157866"/>
                  </a:lnTo>
                  <a:lnTo>
                    <a:pt x="7672946" y="10170160"/>
                  </a:lnTo>
                  <a:lnTo>
                    <a:pt x="7720660" y="10174376"/>
                  </a:lnTo>
                  <a:lnTo>
                    <a:pt x="10589920" y="10174376"/>
                  </a:lnTo>
                  <a:lnTo>
                    <a:pt x="10068331" y="9271000"/>
                  </a:lnTo>
                  <a:lnTo>
                    <a:pt x="9124277" y="9270936"/>
                  </a:lnTo>
                  <a:lnTo>
                    <a:pt x="10082035" y="7612050"/>
                  </a:lnTo>
                  <a:lnTo>
                    <a:pt x="10100170" y="7588466"/>
                  </a:lnTo>
                  <a:lnTo>
                    <a:pt x="10123424" y="7570673"/>
                  </a:lnTo>
                  <a:lnTo>
                    <a:pt x="10150462" y="7559434"/>
                  </a:lnTo>
                  <a:lnTo>
                    <a:pt x="10179977" y="7555509"/>
                  </a:lnTo>
                  <a:lnTo>
                    <a:pt x="12096788" y="7555509"/>
                  </a:lnTo>
                  <a:lnTo>
                    <a:pt x="12618377" y="6652133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bg object 25">
              <a:extLst>
                <a:ext uri="{FF2B5EF4-FFF2-40B4-BE49-F238E27FC236}">
                  <a16:creationId xmlns:a16="http://schemas.microsoft.com/office/drawing/2014/main" id="{198059DD-5278-217D-99F3-C8DE28A89E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4370" y="7961915"/>
              <a:ext cx="1992630" cy="5239385"/>
            </a:xfrm>
            <a:custGeom>
              <a:avLst/>
              <a:gdLst/>
              <a:ahLst/>
              <a:cxnLst/>
              <a:rect l="l" t="t" r="r" b="b"/>
              <a:pathLst>
                <a:path w="1992630" h="5239384">
                  <a:moveTo>
                    <a:pt x="1470640" y="0"/>
                  </a:moveTo>
                  <a:lnTo>
                    <a:pt x="36366" y="2484285"/>
                  </a:lnTo>
                  <a:lnTo>
                    <a:pt x="16162" y="2527714"/>
                  </a:lnTo>
                  <a:lnTo>
                    <a:pt x="4040" y="2573308"/>
                  </a:lnTo>
                  <a:lnTo>
                    <a:pt x="0" y="2619984"/>
                  </a:lnTo>
                  <a:lnTo>
                    <a:pt x="4040" y="2666660"/>
                  </a:lnTo>
                  <a:lnTo>
                    <a:pt x="16162" y="2712254"/>
                  </a:lnTo>
                  <a:lnTo>
                    <a:pt x="36366" y="2755684"/>
                  </a:lnTo>
                  <a:lnTo>
                    <a:pt x="1470323" y="5239372"/>
                  </a:lnTo>
                  <a:lnTo>
                    <a:pt x="1991887" y="4335995"/>
                  </a:lnTo>
                  <a:lnTo>
                    <a:pt x="1033799" y="2676537"/>
                  </a:lnTo>
                  <a:lnTo>
                    <a:pt x="1022447" y="2649021"/>
                  </a:lnTo>
                  <a:lnTo>
                    <a:pt x="1018663" y="2619987"/>
                  </a:lnTo>
                  <a:lnTo>
                    <a:pt x="1022447" y="2590959"/>
                  </a:lnTo>
                  <a:lnTo>
                    <a:pt x="1033799" y="2563456"/>
                  </a:lnTo>
                  <a:lnTo>
                    <a:pt x="1992229" y="903401"/>
                  </a:lnTo>
                  <a:lnTo>
                    <a:pt x="1470640" y="0"/>
                  </a:lnTo>
                  <a:close/>
                </a:path>
              </a:pathLst>
            </a:custGeom>
            <a:solidFill>
              <a:srgbClr val="221E1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136926B8-150E-6005-55ED-F055428604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7797595"/>
          </a:xfrm>
          <a:custGeom>
            <a:avLst/>
            <a:gdLst/>
            <a:ahLst/>
            <a:cxnLst/>
            <a:rect l="l" t="t" r="r" b="b"/>
            <a:pathLst>
              <a:path w="6274434" h="12075160">
                <a:moveTo>
                  <a:pt x="0" y="12075071"/>
                </a:moveTo>
                <a:lnTo>
                  <a:pt x="6274384" y="12075071"/>
                </a:lnTo>
                <a:lnTo>
                  <a:pt x="6274384" y="0"/>
                </a:lnTo>
                <a:lnTo>
                  <a:pt x="0" y="0"/>
                </a:lnTo>
                <a:lnTo>
                  <a:pt x="0" y="1207507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2044"/>
          </a:p>
        </p:txBody>
      </p:sp>
      <p:pic>
        <p:nvPicPr>
          <p:cNvPr id="10" name="Picture 9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88812E51-660C-DF4B-10C0-13A800B2B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915" y="1474786"/>
            <a:ext cx="4044950" cy="4044950"/>
          </a:xfrm>
          <a:prstGeom prst="rect">
            <a:avLst/>
          </a:prstGeom>
        </p:spPr>
      </p:pic>
      <p:pic>
        <p:nvPicPr>
          <p:cNvPr id="11" name="Picture 10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DC6A3B84-9F3F-2A5B-0F2B-199FE513E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785" y="1474786"/>
            <a:ext cx="4044950" cy="4044950"/>
          </a:xfrm>
          <a:prstGeom prst="rect">
            <a:avLst/>
          </a:prstGeom>
        </p:spPr>
      </p:pic>
      <p:pic>
        <p:nvPicPr>
          <p:cNvPr id="12" name="Picture 11" descr="A grey person icon on a white background&#10;&#10;AI-generated content may be incorrect.">
            <a:extLst>
              <a:ext uri="{FF2B5EF4-FFF2-40B4-BE49-F238E27FC236}">
                <a16:creationId xmlns:a16="http://schemas.microsoft.com/office/drawing/2014/main" id="{0D2E1358-2A1C-F373-C021-C1B445D1F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656" y="1474786"/>
            <a:ext cx="4044950" cy="4044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31EAEA-8D43-4CD8-6384-09A7FDC6AF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101" y="12027910"/>
            <a:ext cx="9530367" cy="1320311"/>
          </a:xfrm>
          <a:prstGeom prst="rect">
            <a:avLst/>
          </a:prstGeom>
        </p:spPr>
      </p:pic>
      <p:sp>
        <p:nvSpPr>
          <p:cNvPr id="5" name="object 13">
            <a:extLst>
              <a:ext uri="{FF2B5EF4-FFF2-40B4-BE49-F238E27FC236}">
                <a16:creationId xmlns:a16="http://schemas.microsoft.com/office/drawing/2014/main" id="{78F6F54A-2754-E836-CFE5-A5FF75AD8C11}"/>
              </a:ext>
            </a:extLst>
          </p:cNvPr>
          <p:cNvSpPr txBox="1"/>
          <p:nvPr/>
        </p:nvSpPr>
        <p:spPr>
          <a:xfrm>
            <a:off x="1492916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John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Manager, Operations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AAD2EC1-9890-CD32-6A98-52B83D8C5C78}"/>
              </a:ext>
            </a:extLst>
          </p:cNvPr>
          <p:cNvSpPr txBox="1"/>
          <p:nvPr/>
        </p:nvSpPr>
        <p:spPr>
          <a:xfrm>
            <a:off x="7081785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Mary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Manager, Marketing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E9F03A52-AB5A-1983-2F33-47C2183CD58F}"/>
              </a:ext>
            </a:extLst>
          </p:cNvPr>
          <p:cNvSpPr txBox="1"/>
          <p:nvPr/>
        </p:nvSpPr>
        <p:spPr>
          <a:xfrm>
            <a:off x="12670656" y="5829866"/>
            <a:ext cx="4044950" cy="981495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ctr">
              <a:spcBef>
                <a:spcPts val="114"/>
              </a:spcBef>
            </a:pPr>
            <a:r>
              <a:rPr lang="en-US" sz="34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Janelle Smith</a:t>
            </a:r>
          </a:p>
          <a:p>
            <a:pPr marL="14422" algn="ctr">
              <a:spcBef>
                <a:spcPts val="114"/>
              </a:spcBef>
            </a:pPr>
            <a:r>
              <a:rPr lang="en-US" sz="2800" dirty="0">
                <a:solidFill>
                  <a:srgbClr val="FFFFFF"/>
                </a:solidFill>
                <a:latin typeface="FreightSans Pro Medium" panose="02000606030000020004" pitchFamily="2" charset="0"/>
                <a:cs typeface="Arial"/>
              </a:rPr>
              <a:t>Director, Consultant</a:t>
            </a:r>
            <a:endParaRPr lang="en-US" sz="2800" dirty="0">
              <a:solidFill>
                <a:schemeClr val="bg1"/>
              </a:solidFill>
              <a:latin typeface="FreightSans Pro Medium" panose="02000606030000020004" pitchFamily="2" charset="0"/>
            </a:endParaRPr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3FF05796-A5A8-8E81-6DBB-9624BAEFD9DE}"/>
              </a:ext>
            </a:extLst>
          </p:cNvPr>
          <p:cNvSpPr txBox="1"/>
          <p:nvPr/>
        </p:nvSpPr>
        <p:spPr>
          <a:xfrm>
            <a:off x="1" y="8013379"/>
            <a:ext cx="18288000" cy="2518003"/>
          </a:xfrm>
          <a:prstGeom prst="rect">
            <a:avLst/>
          </a:prstGeom>
        </p:spPr>
        <p:txBody>
          <a:bodyPr vert="horz" wrap="square" lIns="0" tIns="356241" rIns="0" bIns="0" rtlCol="0">
            <a:spAutoFit/>
          </a:bodyPr>
          <a:lstStyle/>
          <a:p>
            <a:pPr algn="ctr">
              <a:spcBef>
                <a:spcPts val="2805"/>
              </a:spcBef>
            </a:pPr>
            <a:r>
              <a:rPr sz="8574" spc="-28" dirty="0">
                <a:solidFill>
                  <a:schemeClr val="tx2"/>
                </a:solidFill>
                <a:latin typeface="Utopia Std"/>
                <a:cs typeface="Utopia Std"/>
              </a:rPr>
              <a:t>Title,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dirty="0">
                <a:solidFill>
                  <a:schemeClr val="tx2"/>
                </a:solidFill>
                <a:latin typeface="Utopia Std"/>
                <a:cs typeface="Utopia Std"/>
              </a:rPr>
              <a:t>topic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dirty="0">
                <a:solidFill>
                  <a:schemeClr val="tx2"/>
                </a:solidFill>
                <a:latin typeface="Utopia Std"/>
                <a:cs typeface="Utopia Std"/>
              </a:rPr>
              <a:t>of</a:t>
            </a:r>
            <a:r>
              <a:rPr sz="8574" spc="-227" dirty="0">
                <a:solidFill>
                  <a:schemeClr val="tx2"/>
                </a:solidFill>
                <a:latin typeface="Utopia Std"/>
                <a:cs typeface="Utopia Std"/>
              </a:rPr>
              <a:t> </a:t>
            </a:r>
            <a:r>
              <a:rPr sz="8574" spc="-11" dirty="0">
                <a:solidFill>
                  <a:schemeClr val="tx2"/>
                </a:solidFill>
                <a:latin typeface="Utopia Std"/>
                <a:cs typeface="Utopia Std"/>
              </a:rPr>
              <a:t>presentation</a:t>
            </a:r>
          </a:p>
          <a:p>
            <a:pPr algn="ctr"/>
            <a:r>
              <a:rPr lang="en-US" sz="5451" dirty="0">
                <a:latin typeface="FreightSans Pro Medium" panose="02000606030000020004" pitchFamily="2" charset="0"/>
              </a:rPr>
              <a:t>October 11, 2021, 6:00-8:30 p.m., Room 223</a:t>
            </a:r>
          </a:p>
        </p:txBody>
      </p:sp>
      <p:sp>
        <p:nvSpPr>
          <p:cNvPr id="2" name="Sub-head/info">
            <a:extLst>
              <a:ext uri="{FF2B5EF4-FFF2-40B4-BE49-F238E27FC236}">
                <a16:creationId xmlns:a16="http://schemas.microsoft.com/office/drawing/2014/main" id="{4DD76F77-3342-B08F-B598-6219B53A231D}"/>
              </a:ext>
            </a:extLst>
          </p:cNvPr>
          <p:cNvSpPr txBox="1"/>
          <p:nvPr/>
        </p:nvSpPr>
        <p:spPr>
          <a:xfrm>
            <a:off x="444542" y="12896614"/>
            <a:ext cx="5644673" cy="4516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latin typeface="FreightSans Pro Semibold" panose="02000606030000020004" pitchFamily="2" charset="0"/>
                <a:cs typeface="Arial"/>
              </a:rPr>
              <a:t>OPTIONAL SCHOOL NAME</a:t>
            </a:r>
            <a:endParaRPr b="1" dirty="0">
              <a:latin typeface="FreightSans Pro Semibold" panose="02000606030000020004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6102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 flipH="1">
            <a:off x="-308" y="0"/>
            <a:ext cx="7510132" cy="11830050"/>
          </a:xfrm>
          <a:prstGeom prst="rect">
            <a:avLst/>
          </a:prstGeom>
        </p:spPr>
      </p:pic>
      <p:sp>
        <p:nvSpPr>
          <p:cNvPr id="4" name="object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08" y="11229975"/>
            <a:ext cx="18288000" cy="2486025"/>
          </a:xfrm>
          <a:custGeom>
            <a:avLst/>
            <a:gdLst/>
            <a:ahLst/>
            <a:cxnLst/>
            <a:rect l="l" t="t" r="r" b="b"/>
            <a:pathLst>
              <a:path w="18288000" h="2486025">
                <a:moveTo>
                  <a:pt x="18288000" y="0"/>
                </a:moveTo>
                <a:lnTo>
                  <a:pt x="0" y="0"/>
                </a:lnTo>
                <a:lnTo>
                  <a:pt x="0" y="2486025"/>
                </a:lnTo>
                <a:lnTo>
                  <a:pt x="18288000" y="2486025"/>
                </a:lnTo>
                <a:lnTo>
                  <a:pt x="18288000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28ECCF4-A5B7-05C4-63FB-9A91BF26202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812405" y="6056376"/>
            <a:ext cx="10475595" cy="4842510"/>
            <a:chOff x="7812405" y="6056376"/>
            <a:chExt cx="10475595" cy="4842510"/>
          </a:xfrm>
        </p:grpSpPr>
        <p:pic>
          <p:nvPicPr>
            <p:cNvPr id="16" name="object 16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38892" y="6056376"/>
              <a:ext cx="1028699" cy="1028699"/>
            </a:xfrm>
            <a:prstGeom prst="rect">
              <a:avLst/>
            </a:prstGeom>
          </p:spPr>
        </p:pic>
        <p:pic>
          <p:nvPicPr>
            <p:cNvPr id="17" name="object 17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74627" y="6067425"/>
              <a:ext cx="1028699" cy="1028700"/>
            </a:xfrm>
            <a:prstGeom prst="rect">
              <a:avLst/>
            </a:prstGeom>
          </p:spPr>
        </p:pic>
        <p:pic>
          <p:nvPicPr>
            <p:cNvPr id="18" name="object 18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92584" y="6067425"/>
              <a:ext cx="1028699" cy="1028700"/>
            </a:xfrm>
            <a:prstGeom prst="rect">
              <a:avLst/>
            </a:prstGeom>
          </p:spPr>
        </p:pic>
        <p:sp>
          <p:nvSpPr>
            <p:cNvPr id="19" name="object 1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825105" y="6564376"/>
              <a:ext cx="0" cy="4334510"/>
            </a:xfrm>
            <a:custGeom>
              <a:avLst/>
              <a:gdLst/>
              <a:ahLst/>
              <a:cxnLst/>
              <a:rect l="l" t="t" r="r" b="b"/>
              <a:pathLst>
                <a:path h="4334509">
                  <a:moveTo>
                    <a:pt x="0" y="4334256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8AC0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825105" y="6577076"/>
              <a:ext cx="1254760" cy="0"/>
            </a:xfrm>
            <a:custGeom>
              <a:avLst/>
              <a:gdLst/>
              <a:ahLst/>
              <a:cxnLst/>
              <a:rect l="l" t="t" r="r" b="b"/>
              <a:pathLst>
                <a:path w="1254759">
                  <a:moveTo>
                    <a:pt x="0" y="0"/>
                  </a:moveTo>
                  <a:lnTo>
                    <a:pt x="1254582" y="0"/>
                  </a:lnTo>
                </a:path>
              </a:pathLst>
            </a:custGeom>
            <a:ln w="25400">
              <a:solidFill>
                <a:srgbClr val="8AC0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812405" y="10885931"/>
              <a:ext cx="10475595" cy="0"/>
            </a:xfrm>
            <a:custGeom>
              <a:avLst/>
              <a:gdLst/>
              <a:ahLst/>
              <a:cxnLst/>
              <a:rect l="l" t="t" r="r" b="b"/>
              <a:pathLst>
                <a:path w="10475594">
                  <a:moveTo>
                    <a:pt x="0" y="0"/>
                  </a:moveTo>
                  <a:lnTo>
                    <a:pt x="10475290" y="0"/>
                  </a:lnTo>
                </a:path>
              </a:pathLst>
            </a:custGeom>
            <a:ln w="25400">
              <a:solidFill>
                <a:srgbClr val="8AC0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128000" y="7232687"/>
            <a:ext cx="8749030" cy="306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900" dirty="0">
                <a:latin typeface="FreightSans Pro Book" panose="02000606030000020004" pitchFamily="2" charset="0"/>
                <a:cs typeface="Arial"/>
              </a:rPr>
              <a:t>JUNE 7, 2024 | WARREN HALL 401</a:t>
            </a:r>
          </a:p>
          <a:p>
            <a:pPr marL="12700" marR="5080">
              <a:lnSpc>
                <a:spcPct val="100000"/>
              </a:lnSpc>
              <a:spcBef>
                <a:spcPts val="4340"/>
              </a:spcBef>
            </a:pPr>
            <a:r>
              <a:rPr sz="3800" dirty="0">
                <a:latin typeface="FreightSans Pro Book" panose="02000606030000020004" pitchFamily="2" charset="0"/>
                <a:cs typeface="Arial"/>
              </a:rPr>
              <a:t>Coming back to Ithaca for Reunion? Be sure to join Dean Jinhua Zhao for a Dyson Reunion Luncheon in Warren Hall.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C8FD689-B335-AFBB-BF1E-E617EE98393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2000" y="11720151"/>
            <a:ext cx="1462449" cy="1462449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18541224-4535-889B-C703-8EBDAC641A8D}"/>
              </a:ext>
            </a:extLst>
          </p:cNvPr>
          <p:cNvSpPr txBox="1">
            <a:spLocks/>
          </p:cNvSpPr>
          <p:nvPr/>
        </p:nvSpPr>
        <p:spPr>
          <a:xfrm>
            <a:off x="7902393" y="245142"/>
            <a:ext cx="9200244" cy="5774658"/>
          </a:xfrm>
          <a:prstGeom prst="rect">
            <a:avLst/>
          </a:prstGeom>
        </p:spPr>
        <p:txBody>
          <a:bodyPr vert="horz" wrap="square" lIns="0" tIns="396240" rIns="0" bIns="0" rtlCol="0">
            <a:spAutoFit/>
          </a:bodyPr>
          <a:lstStyle>
            <a:lvl1pPr>
              <a:defRPr sz="5100" b="0" i="0">
                <a:solidFill>
                  <a:srgbClr val="231F2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000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Edit </a:t>
            </a:r>
            <a:r>
              <a:rPr lang="en-US" sz="11000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sitia</a:t>
            </a:r>
            <a:endParaRPr lang="en-US" sz="11000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000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Nonsed</a:t>
            </a:r>
            <a:endParaRPr lang="en-US" sz="11000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000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Quam </a:t>
            </a:r>
            <a:r>
              <a:rPr lang="en-US" sz="11000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que</a:t>
            </a:r>
            <a:endParaRPr lang="en-US" sz="11000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  <a:p>
            <a:pPr marL="14422">
              <a:lnSpc>
                <a:spcPts val="9948"/>
              </a:lnSpc>
              <a:spcBef>
                <a:spcPts val="153"/>
              </a:spcBef>
            </a:pPr>
            <a:r>
              <a:rPr lang="en-US" sz="11000" b="1" dirty="0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Vent </a:t>
            </a:r>
            <a:r>
              <a:rPr lang="en-US" sz="11000" b="1" dirty="0" err="1">
                <a:solidFill>
                  <a:schemeClr val="tx2"/>
                </a:solidFill>
                <a:latin typeface="Utopia Std Semibold" panose="02040603060506020204" pitchFamily="18" charset="77"/>
                <a:cs typeface="Utopia Std"/>
              </a:rPr>
              <a:t>qu</a:t>
            </a:r>
            <a:endParaRPr lang="en-US" sz="11000" b="1" dirty="0">
              <a:solidFill>
                <a:schemeClr val="tx2"/>
              </a:solidFill>
              <a:latin typeface="Utopia Std Semibold" panose="02040603060506020204" pitchFamily="18" charset="77"/>
              <a:cs typeface="Utopia Std"/>
            </a:endParaRPr>
          </a:p>
        </p:txBody>
      </p:sp>
      <p:sp>
        <p:nvSpPr>
          <p:cNvPr id="5" name="Sub-head/info">
            <a:extLst>
              <a:ext uri="{FF2B5EF4-FFF2-40B4-BE49-F238E27FC236}">
                <a16:creationId xmlns:a16="http://schemas.microsoft.com/office/drawing/2014/main" id="{6441A864-4F10-98F5-94AC-3C18EF9A8A4E}"/>
              </a:ext>
            </a:extLst>
          </p:cNvPr>
          <p:cNvSpPr txBox="1"/>
          <p:nvPr/>
        </p:nvSpPr>
        <p:spPr>
          <a:xfrm>
            <a:off x="4724400" y="11811857"/>
            <a:ext cx="12716540" cy="1314407"/>
          </a:xfrm>
          <a:prstGeom prst="rect">
            <a:avLst/>
          </a:prstGeom>
        </p:spPr>
        <p:txBody>
          <a:bodyPr vert="horz" wrap="square" lIns="0" tIns="14423" rIns="0" bIns="0" rtlCol="0">
            <a:spAutoFit/>
          </a:bodyPr>
          <a:lstStyle/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ONE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TWO (IN ALPHA ORDER)</a:t>
            </a:r>
          </a:p>
          <a:p>
            <a:pPr marL="14422" algn="r">
              <a:lnSpc>
                <a:spcPct val="85000"/>
              </a:lnSpc>
              <a:spcBef>
                <a:spcPts val="114"/>
              </a:spcBef>
            </a:pPr>
            <a:r>
              <a:rPr lang="en-US" sz="3200" b="1" dirty="0">
                <a:solidFill>
                  <a:srgbClr val="FFFFFF"/>
                </a:solidFill>
                <a:latin typeface="FreightSans Pro Semibold" panose="02000606030000020004" pitchFamily="2" charset="0"/>
                <a:cs typeface="Arial"/>
              </a:rPr>
              <a:t>SCHOOL NAME THREE (IN ALPHA ORDER)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rnell SC Johnson College of Business">
      <a:dk1>
        <a:srgbClr val="000000"/>
      </a:dk1>
      <a:lt1>
        <a:srgbClr val="FFFFFF"/>
      </a:lt1>
      <a:dk2>
        <a:srgbClr val="B31B1B"/>
      </a:dk2>
      <a:lt2>
        <a:srgbClr val="236192"/>
      </a:lt2>
      <a:accent1>
        <a:srgbClr val="535659"/>
      </a:accent1>
      <a:accent2>
        <a:srgbClr val="8ABFC6"/>
      </a:accent2>
      <a:accent3>
        <a:srgbClr val="A2998B"/>
      </a:accent3>
      <a:accent4>
        <a:srgbClr val="F8981D"/>
      </a:accent4>
      <a:accent5>
        <a:srgbClr val="B31B1B"/>
      </a:accent5>
      <a:accent6>
        <a:srgbClr val="236192"/>
      </a:accent6>
      <a:hlink>
        <a:srgbClr val="236192"/>
      </a:hlink>
      <a:folHlink>
        <a:srgbClr val="2361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</TotalTime>
  <Words>938</Words>
  <Application>Microsoft Macintosh PowerPoint</Application>
  <PresentationFormat>Custom</PresentationFormat>
  <Paragraphs>159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Aptos</vt:lpstr>
      <vt:lpstr>Arial</vt:lpstr>
      <vt:lpstr>Calibri</vt:lpstr>
      <vt:lpstr>FreightSans Pro Bold</vt:lpstr>
      <vt:lpstr>FreightSans Pro Book</vt:lpstr>
      <vt:lpstr>FreightSans Pro Medium</vt:lpstr>
      <vt:lpstr>FreightSans Pro Semibold</vt:lpstr>
      <vt:lpstr>Utopia Std</vt:lpstr>
      <vt:lpstr>Utopia Std Caption</vt:lpstr>
      <vt:lpstr>Utopia Std Display</vt:lpstr>
      <vt:lpstr>Utopia Std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Faculty and Student</vt:lpstr>
      <vt:lpstr>Faculty and Student</vt:lpstr>
      <vt:lpstr>Student Awards</vt:lpstr>
      <vt:lpstr>PowerPoint Presentation</vt:lpstr>
      <vt:lpstr>PowerPoint Presentation</vt:lpstr>
      <vt:lpstr>PowerPoint Presentation</vt:lpstr>
      <vt:lpstr>Beekeeping Lecture</vt:lpstr>
      <vt:lpstr>Faculty and Student</vt:lpstr>
      <vt:lpstr>Student Awards</vt:lpstr>
      <vt:lpstr>Faculty and Student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  Experience  the Hotelie  Adventure</dc:title>
  <cp:lastModifiedBy>Amy Hoaglin</cp:lastModifiedBy>
  <cp:revision>77</cp:revision>
  <dcterms:created xsi:type="dcterms:W3CDTF">2021-11-16T13:36:27Z</dcterms:created>
  <dcterms:modified xsi:type="dcterms:W3CDTF">2025-10-01T20:05:14Z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2021-11-16T00:00:00Z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2021-11-16T00:00:00Z</vt:filetime>
  </property>
</Properties>
</file>